
<file path=[Content_Types].xml><?xml version="1.0" encoding="utf-8"?>
<Types xmlns="http://schemas.openxmlformats.org/package/2006/content-types">
  <Default Extension="xml" ContentType="application/vnd.openxmlformats-officedocument.extended-properties+xml"/>
  <Default Extension="png" ContentType="image/png"/>
  <Default Extension="svg" ContentType="image/svg+xml"/>
  <Default Extension="fntdata" ContentType="application/x-fontdata"/>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7.xml" ContentType="application/vnd.openxmlformats-officedocument.presentationml.slide+xml"/>
  <Override PartName="/ppt/notesSlides/notesSlide7.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slideLayouts/slideLayout9.xml" ContentType="application/vnd.openxmlformats-officedocument.presentationml.slideLayout+xml"/>
  <Override PartName="/ppt/slides/slide12.xml" ContentType="application/vnd.openxmlformats-officedocument.presentationml.slide+xml"/>
  <Override PartName="/ppt/notesSlides/notesSlide12.xml" ContentType="application/vnd.openxmlformats-officedocument.presentationml.notesSlide+xml"/>
  <Override PartName="/ppt/viewProps.xml" ContentType="application/vnd.openxmlformats-officedocument.presentationml.viewProps+xml"/>
  <Override PartName="/ppt/slides/slide2.xml" ContentType="application/vnd.openxmlformats-officedocument.presentationml.slide+xml"/>
  <Override PartName="/ppt/notesSlides/notesSlide2.xml" ContentType="application/vnd.openxmlformats-officedocument.presentationml.notesSlide+xml"/>
  <Override PartName="/ppt/changesInfos/changesInfo1.xml" ContentType="application/vnd.ms-powerpoint.changesinfo+xml"/>
  <Override PartName="/ppt/slides/slide6.xml" ContentType="application/vnd.openxmlformats-officedocument.presentationml.slide+xml"/>
  <Override PartName="/ppt/notesSlides/notesSlide6.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presProps.xml" ContentType="application/vnd.openxmlformats-officedocument.presentationml.presProps+xml"/>
  <Override PartName="/ppt/slides/slide1.xml" ContentType="application/vnd.openxmlformats-officedocument.presentationml.slide+xml"/>
  <Override PartName="/ppt/notesSlides/notesSlide1.xml" ContentType="application/vnd.openxmlformats-officedocument.presentationml.notesSlide+xml"/>
  <Override PartName="/ppt/tableStyles.xml" ContentType="application/vnd.openxmlformats-officedocument.presentationml.tableStyles+xml"/>
  <Override PartName="/ppt/slides/slide5.xml" ContentType="application/vnd.openxmlformats-officedocument.presentationml.slide+xml"/>
  <Override PartName="/ppt/notesSlides/notesSlide5.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Lst>
  <p:sldSz cx="14630400" cy="8229600"/>
  <p:notesSz cx="8229600" cy="14630400"/>
  <p:embeddedFontLst>
    <p:embeddedFont>
      <p:font typeface="Source Sans 3" panose="020B0604020202020204" charset="0"/>
      <p:regular r:id="rId15"/>
    </p:embeddedFont>
    <p:embeddedFont>
      <p:font typeface="Source Serif 4 Semi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xml" Id="rId8" /><Relationship Type="http://schemas.openxmlformats.org/officeDocument/2006/relationships/slide" Target="/ppt/slides/slide12.xml" Id="rId13" /><Relationship Type="http://schemas.openxmlformats.org/officeDocument/2006/relationships/viewProps" Target="/ppt/viewProps.xml" Id="rId18" /><Relationship Type="http://schemas.openxmlformats.org/officeDocument/2006/relationships/slide" Target="/ppt/slides/slide2.xml" Id="rId3" /><Relationship Type="http://schemas.microsoft.com/office/2016/11/relationships/changesInfo" Target="/ppt/changesInfos/changesInfo1.xml" Id="rId21" /><Relationship Type="http://schemas.openxmlformats.org/officeDocument/2006/relationships/slide" Target="/ppt/slides/slide6.xml" Id="rId7" /><Relationship Type="http://schemas.openxmlformats.org/officeDocument/2006/relationships/slide" Target="/ppt/slides/slide11.xml" Id="rId12" /><Relationship Type="http://schemas.openxmlformats.org/officeDocument/2006/relationships/presProps" Target="/ppt/presProps.xml" Id="rId17" /><Relationship Type="http://schemas.openxmlformats.org/officeDocument/2006/relationships/slide" Target="/ppt/slides/slide1.xml" Id="rId2" /><Relationship Type="http://schemas.openxmlformats.org/officeDocument/2006/relationships/font" Target="/ppt/fonts/font2.fntdata" Id="rId16" /><Relationship Type="http://schemas.openxmlformats.org/officeDocument/2006/relationships/tableStyles" Target="/ppt/tableStyles.xml" Id="rId20"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slide" Target="/ppt/slides/slide4.xml" Id="rId5" /><Relationship Type="http://schemas.openxmlformats.org/officeDocument/2006/relationships/font" Target="/ppt/fonts/font1.fntdata" Id="rId15" /><Relationship Type="http://schemas.openxmlformats.org/officeDocument/2006/relationships/slide" Target="/ppt/slides/slide9.xml" Id="rId10" /><Relationship Type="http://schemas.openxmlformats.org/officeDocument/2006/relationships/theme" Target="/ppt/theme/theme1.xml" Id="rId19"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notesMaster" Target="/ppt/notesMasters/notesMaster1.xml" Id="rId14"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nav bhutra" userId="e537f0c52666383d" providerId="LiveId" clId="{262098DB-1886-437E-9D2C-87144E125D56}"/>
    <pc:docChg chg="modSld">
      <pc:chgData name="Abhinav bhutra" userId="e537f0c52666383d" providerId="LiveId" clId="{262098DB-1886-437E-9D2C-87144E125D56}" dt="2026-01-03T13:56:47.877" v="0" actId="14100"/>
      <pc:docMkLst>
        <pc:docMk/>
      </pc:docMkLst>
      <pc:sldChg chg="modSp mod">
        <pc:chgData name="Abhinav bhutra" userId="e537f0c52666383d" providerId="LiveId" clId="{262098DB-1886-437E-9D2C-87144E125D56}" dt="2026-01-03T13:56:47.877" v="0" actId="14100"/>
        <pc:sldMkLst>
          <pc:docMk/>
          <pc:sldMk cId="0" sldId="257"/>
        </pc:sldMkLst>
        <pc:spChg chg="mod">
          <ac:chgData name="Abhinav bhutra" userId="e537f0c52666383d" providerId="LiveId" clId="{262098DB-1886-437E-9D2C-87144E125D56}" dt="2026-01-03T13:56:47.877" v="0" actId="14100"/>
          <ac:spMkLst>
            <pc:docMk/>
            <pc:sldMk cId="0" sldId="257"/>
            <ac:spMk id="2" creationId="{00000000-0000-0000-0000-000000000000}"/>
          </ac:spMkLst>
        </pc:spChg>
      </pc:sldChg>
    </pc:docChg>
  </pc:docChgLst>
</pc:chgInfo>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D9414AB6-F8FC-A241-9A1C-0A4FB85A4FE9}" type="datetimeFigureOut">
              <a:rPr lang="en-US" smtClean="0"/>
              <a:t>1/3/2026</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411F36CA-7876-1844-844D-D4B69FE87A86}" type="slidenum">
              <a:rPr lang="en-US" smtClean="0"/>
              <a:t>‹#›</a:t>
            </a:fld>
            <a:endParaRPr lang="en-US"/>
          </a:p>
        </p:txBody>
      </p:sp>
    </p:spTree>
    <p:extLst>
      <p:ext uri="{BB962C8B-B14F-4D97-AF65-F5344CB8AC3E}">
        <p14:creationId xmlns:p14="http://schemas.microsoft.com/office/powerpoint/2010/main" val="681613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Id2" /><Relationship Type="http://schemas.openxmlformats.org/officeDocument/2006/relationships/notesMaster" Target="/ppt/notesMasters/notesMaster1.xml" Id="rId1"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Id2" /><Relationship Type="http://schemas.openxmlformats.org/officeDocument/2006/relationships/notesMaster" Target="/ppt/notesMasters/notesMaster1.xml" Id="rId1" /></Relationships>
</file>

<file path=ppt/notesSlides/_rels/notesSlide12.xml.rels>&#65279;<?xml version="1.0" encoding="utf-8"?><Relationships xmlns="http://schemas.openxmlformats.org/package/2006/relationships"><Relationship Type="http://schemas.openxmlformats.org/officeDocument/2006/relationships/slide" Target="/ppt/slides/slide12.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2" /><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slide" Target="/ppt/slides/slide9.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0.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_rels/slideLayout11.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_rels/slideLayout2.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_rels/slideLayout3.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_rels/slideLayout4.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_rels/slideLayout5.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_rels/slideLayout6.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_rels/slideLayout7.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_rels/slideLayout8.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_rels/slideLayout9.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8.xml" Id="rId8" /><Relationship Type="http://schemas.openxmlformats.org/officeDocument/2006/relationships/slideLayout" Target="/ppt/slideLayouts/slideLayout3.xml" Id="rId3" /><Relationship Type="http://schemas.openxmlformats.org/officeDocument/2006/relationships/slideLayout" Target="/ppt/slideLayouts/slideLayout7.xml" Id="rId7" /><Relationship Type="http://schemas.openxmlformats.org/officeDocument/2006/relationships/theme" Target="/ppt/theme/theme1.xml" Id="rId12" /><Relationship Type="http://schemas.openxmlformats.org/officeDocument/2006/relationships/slideLayout" Target="/ppt/slideLayouts/slideLayout2.xml" Id="rId2" /><Relationship Type="http://schemas.openxmlformats.org/officeDocument/2006/relationships/slideLayout" Target="/ppt/slideLayouts/slideLayout6.xml" Id="rId6" /><Relationship Type="http://schemas.openxmlformats.org/officeDocument/2006/relationships/slideLayout" Target="/ppt/slideLayouts/slideLayout11.xml" Id="rId11" /><Relationship Type="http://schemas.openxmlformats.org/officeDocument/2006/relationships/slideLayout" Target="/ppt/slideLayouts/slideLayout5.xml" Id="rId5" /><Relationship Type="http://schemas.openxmlformats.org/officeDocument/2006/relationships/slideLayout" Target="/ppt/slideLayouts/slideLayout10.xml" Id="rId10" /><Relationship Type="http://schemas.openxmlformats.org/officeDocument/2006/relationships/slideLayout" Target="/ppt/slideLayouts/slideLayout4.xml" Id="rId4" /><Relationship Type="http://schemas.openxmlformats.org/officeDocument/2006/relationships/slideLayout" Target="/ppt/slideLayouts/slideLayout9.xml" Id="rId9"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3.png" Id="rId3" /><Relationship Type="http://schemas.openxmlformats.org/officeDocument/2006/relationships/notesSlide" Target="/ppt/notesSlides/notesSlide1.xml" Id="rId2" /><Relationship Type="http://schemas.openxmlformats.org/officeDocument/2006/relationships/slideLayout" Target="/ppt/slideLayouts/slideLayout2.xml" Id="rId1" /><Relationship Type="http://schemas.openxmlformats.org/officeDocument/2006/relationships/image" Target="/ppt/media/image4.png" Id="rId4" /></Relationships>
</file>

<file path=ppt/slides/_rels/slide10.xml.rels>&#65279;<?xml version="1.0" encoding="utf-8"?><Relationships xmlns="http://schemas.openxmlformats.org/package/2006/relationships"><Relationship Type="http://schemas.openxmlformats.org/officeDocument/2006/relationships/image" Target="/ppt/media/image4.png" Id="rId8" /><Relationship Type="http://schemas.openxmlformats.org/officeDocument/2006/relationships/image" Target="/ppt/media/image51.png" Id="rId3" /><Relationship Type="http://schemas.openxmlformats.org/officeDocument/2006/relationships/image" Target="/ppt/media/image55.png" Id="rId7" /><Relationship Type="http://schemas.openxmlformats.org/officeDocument/2006/relationships/notesSlide" Target="/ppt/notesSlides/notesSlide10.xml" Id="rId2" /><Relationship Type="http://schemas.openxmlformats.org/officeDocument/2006/relationships/slideLayout" Target="/ppt/slideLayouts/slideLayout11.xml" Id="rId1" /><Relationship Type="http://schemas.openxmlformats.org/officeDocument/2006/relationships/image" Target="/ppt/media/image54.png" Id="rId6" /><Relationship Type="http://schemas.openxmlformats.org/officeDocument/2006/relationships/image" Target="/ppt/media/image53.png" Id="rId5" /><Relationship Type="http://schemas.openxmlformats.org/officeDocument/2006/relationships/image" Target="/ppt/media/image52.png" Id="rId4" /></Relationships>
</file>

<file path=ppt/slides/_rels/slide11.xml.rels>&#65279;<?xml version="1.0" encoding="utf-8"?><Relationships xmlns="http://schemas.openxmlformats.org/package/2006/relationships"><Relationship Type="http://schemas.openxmlformats.org/officeDocument/2006/relationships/image" Target="/ppt/media/image61.png" Id="rId8" /><Relationship Type="http://schemas.openxmlformats.org/officeDocument/2006/relationships/image" Target="/ppt/media/image56.png" Id="rId3" /><Relationship Type="http://schemas.openxmlformats.org/officeDocument/2006/relationships/image" Target="/ppt/media/image60.png" Id="rId7" /><Relationship Type="http://schemas.openxmlformats.org/officeDocument/2006/relationships/image" Target="/ppt/media/image65.svg" Id="rId12" /><Relationship Type="http://schemas.openxmlformats.org/officeDocument/2006/relationships/notesSlide" Target="/ppt/notesSlides/notesSlide11.xml" Id="rId2" /><Relationship Type="http://schemas.openxmlformats.org/officeDocument/2006/relationships/slideLayout" Target="/ppt/slideLayouts/slideLayout2.xml" Id="rId1" /><Relationship Type="http://schemas.openxmlformats.org/officeDocument/2006/relationships/image" Target="/ppt/media/image59.svg" Id="rId6" /><Relationship Type="http://schemas.openxmlformats.org/officeDocument/2006/relationships/image" Target="/ppt/media/image64.png" Id="rId11" /><Relationship Type="http://schemas.openxmlformats.org/officeDocument/2006/relationships/image" Target="/ppt/media/image58.png" Id="rId5" /><Relationship Type="http://schemas.openxmlformats.org/officeDocument/2006/relationships/image" Target="/ppt/media/image63.png" Id="rId10" /><Relationship Type="http://schemas.openxmlformats.org/officeDocument/2006/relationships/image" Target="/ppt/media/image57.png" Id="rId4" /><Relationship Type="http://schemas.openxmlformats.org/officeDocument/2006/relationships/image" Target="/ppt/media/image62.svg" Id="rId9" /></Relationships>
</file>

<file path=ppt/slides/_rels/slide12.xml.rels>&#65279;<?xml version="1.0" encoding="utf-8"?><Relationships xmlns="http://schemas.openxmlformats.org/package/2006/relationships"><Relationship Type="http://schemas.openxmlformats.org/officeDocument/2006/relationships/image" Target="/ppt/media/image66.png" Id="rId3" /><Relationship Type="http://schemas.openxmlformats.org/officeDocument/2006/relationships/notesSlide" Target="/ppt/notesSlides/notesSlide12.xml" Id="rId2" /><Relationship Type="http://schemas.openxmlformats.org/officeDocument/2006/relationships/slideLayout" Target="/ppt/slideLayouts/slideLayout3.xml" Id="rId1" /><Relationship Type="http://schemas.openxmlformats.org/officeDocument/2006/relationships/image" Target="/ppt/media/image4.png" Id="rId4" /></Relationships>
</file>

<file path=ppt/slides/_rels/slide2.xml.rels>&#65279;<?xml version="1.0" encoding="utf-8"?><Relationships xmlns="http://schemas.openxmlformats.org/package/2006/relationships"><Relationship Type="http://schemas.openxmlformats.org/officeDocument/2006/relationships/image" Target="/ppt/media/image5.png" Id="rId3" /><Relationship Type="http://schemas.openxmlformats.org/officeDocument/2006/relationships/notesSlide" Target="/ppt/notesSlides/notesSlide2.xml" Id="rId2" /><Relationship Type="http://schemas.openxmlformats.org/officeDocument/2006/relationships/slideLayout" Target="/ppt/slideLayouts/slideLayout3.xml" Id="rId1" /><Relationship Type="http://schemas.openxmlformats.org/officeDocument/2006/relationships/image" Target="/ppt/media/image4.png" Id="rId4" /></Relationships>
</file>

<file path=ppt/slides/_rels/slide3.xml.rels>&#65279;<?xml version="1.0" encoding="utf-8"?><Relationships xmlns="http://schemas.openxmlformats.org/package/2006/relationships"><Relationship Type="http://schemas.openxmlformats.org/officeDocument/2006/relationships/image" Target="/ppt/media/image6.png" Id="rId3" /><Relationship Type="http://schemas.openxmlformats.org/officeDocument/2006/relationships/notesSlide" Target="/ppt/notesSlides/notesSlide3.xml" Id="rId2" /><Relationship Type="http://schemas.openxmlformats.org/officeDocument/2006/relationships/slideLayout" Target="/ppt/slideLayouts/slideLayout4.xml" Id="rId1" /><Relationship Type="http://schemas.openxmlformats.org/officeDocument/2006/relationships/image" Target="/ppt/media/image4.png" Id="rId6" /><Relationship Type="http://schemas.openxmlformats.org/officeDocument/2006/relationships/image" Target="/ppt/media/image8.png" Id="rId5" /><Relationship Type="http://schemas.openxmlformats.org/officeDocument/2006/relationships/image" Target="/ppt/media/image7.png" Id="rId4" /></Relationships>
</file>

<file path=ppt/slides/_rels/slide4.xml.rels>&#65279;<?xml version="1.0" encoding="utf-8"?><Relationships xmlns="http://schemas.openxmlformats.org/package/2006/relationships"><Relationship Type="http://schemas.openxmlformats.org/officeDocument/2006/relationships/image" Target="/ppt/media/image9.png" Id="rId3" /><Relationship Type="http://schemas.openxmlformats.org/officeDocument/2006/relationships/notesSlide" Target="/ppt/notesSlides/notesSlide4.xml" Id="rId2" /><Relationship Type="http://schemas.openxmlformats.org/officeDocument/2006/relationships/slideLayout" Target="/ppt/slideLayouts/slideLayout5.xml" Id="rId1" /><Relationship Type="http://schemas.openxmlformats.org/officeDocument/2006/relationships/image" Target="/ppt/media/image4.png" Id="rId4" /></Relationships>
</file>

<file path=ppt/slides/_rels/slide5.xml.rels>&#65279;<?xml version="1.0" encoding="utf-8"?><Relationships xmlns="http://schemas.openxmlformats.org/package/2006/relationships"><Relationship Type="http://schemas.openxmlformats.org/officeDocument/2006/relationships/image" Target="/ppt/media/image15.svg" Id="rId8" /><Relationship Type="http://schemas.openxmlformats.org/officeDocument/2006/relationships/image" Target="/ppt/media/image20.png" Id="rId13" /><Relationship Type="http://schemas.openxmlformats.org/officeDocument/2006/relationships/image" Target="/ppt/media/image10.png" Id="rId3" /><Relationship Type="http://schemas.openxmlformats.org/officeDocument/2006/relationships/image" Target="/ppt/media/image14.png" Id="rId7" /><Relationship Type="http://schemas.openxmlformats.org/officeDocument/2006/relationships/image" Target="/ppt/media/image19.png" Id="rId12" /><Relationship Type="http://schemas.openxmlformats.org/officeDocument/2006/relationships/image" Target="/ppt/media/image4.png" Id="rId17" /><Relationship Type="http://schemas.openxmlformats.org/officeDocument/2006/relationships/notesSlide" Target="/ppt/notesSlides/notesSlide5.xml" Id="rId2" /><Relationship Type="http://schemas.openxmlformats.org/officeDocument/2006/relationships/image" Target="/ppt/media/image23.png" Id="rId16" /><Relationship Type="http://schemas.openxmlformats.org/officeDocument/2006/relationships/slideLayout" Target="/ppt/slideLayouts/slideLayout6.xml" Id="rId1" /><Relationship Type="http://schemas.openxmlformats.org/officeDocument/2006/relationships/image" Target="/ppt/media/image13.png" Id="rId6" /><Relationship Type="http://schemas.openxmlformats.org/officeDocument/2006/relationships/image" Target="/ppt/media/image18.svg" Id="rId11" /><Relationship Type="http://schemas.openxmlformats.org/officeDocument/2006/relationships/image" Target="/ppt/media/image12.svg" Id="rId5" /><Relationship Type="http://schemas.openxmlformats.org/officeDocument/2006/relationships/image" Target="/ppt/media/image22.png" Id="rId15" /><Relationship Type="http://schemas.openxmlformats.org/officeDocument/2006/relationships/image" Target="/ppt/media/image17.png" Id="rId10" /><Relationship Type="http://schemas.openxmlformats.org/officeDocument/2006/relationships/image" Target="/ppt/media/image11.png" Id="rId4" /><Relationship Type="http://schemas.openxmlformats.org/officeDocument/2006/relationships/image" Target="/ppt/media/image16.png" Id="rId9" /><Relationship Type="http://schemas.openxmlformats.org/officeDocument/2006/relationships/image" Target="/ppt/media/image21.svg" Id="rId14" /></Relationships>
</file>

<file path=ppt/slides/_rels/slide6.xml.rels>&#65279;<?xml version="1.0" encoding="utf-8"?><Relationships xmlns="http://schemas.openxmlformats.org/package/2006/relationships"><Relationship Type="http://schemas.openxmlformats.org/officeDocument/2006/relationships/image" Target="/ppt/media/image29.png" Id="rId8" /><Relationship Type="http://schemas.openxmlformats.org/officeDocument/2006/relationships/image" Target="/ppt/media/image24.png" Id="rId3" /><Relationship Type="http://schemas.openxmlformats.org/officeDocument/2006/relationships/image" Target="/ppt/media/image28.png" Id="rId7" /><Relationship Type="http://schemas.openxmlformats.org/officeDocument/2006/relationships/notesSlide" Target="/ppt/notesSlides/notesSlide6.xml" Id="rId2" /><Relationship Type="http://schemas.openxmlformats.org/officeDocument/2006/relationships/slideLayout" Target="/ppt/slideLayouts/slideLayout7.xml" Id="rId1" /><Relationship Type="http://schemas.openxmlformats.org/officeDocument/2006/relationships/image" Target="/ppt/media/image27.png" Id="rId6" /><Relationship Type="http://schemas.openxmlformats.org/officeDocument/2006/relationships/image" Target="/ppt/media/image26.png" Id="rId5" /><Relationship Type="http://schemas.openxmlformats.org/officeDocument/2006/relationships/image" Target="/ppt/media/image31.png" Id="rId10" /><Relationship Type="http://schemas.openxmlformats.org/officeDocument/2006/relationships/image" Target="/ppt/media/image25.png" Id="rId4" /><Relationship Type="http://schemas.openxmlformats.org/officeDocument/2006/relationships/image" Target="/ppt/media/image30.png" Id="rId9" /></Relationships>
</file>

<file path=ppt/slides/_rels/slide7.xml.rels>&#65279;<?xml version="1.0" encoding="utf-8"?><Relationships xmlns="http://schemas.openxmlformats.org/package/2006/relationships"><Relationship Type="http://schemas.openxmlformats.org/officeDocument/2006/relationships/image" Target="/ppt/media/image32.png" Id="rId3" /><Relationship Type="http://schemas.openxmlformats.org/officeDocument/2006/relationships/image" Target="/ppt/media/image36.png" Id="rId7" /><Relationship Type="http://schemas.openxmlformats.org/officeDocument/2006/relationships/notesSlide" Target="/ppt/notesSlides/notesSlide7.xml" Id="rId2" /><Relationship Type="http://schemas.openxmlformats.org/officeDocument/2006/relationships/slideLayout" Target="/ppt/slideLayouts/slideLayout8.xml" Id="rId1" /><Relationship Type="http://schemas.openxmlformats.org/officeDocument/2006/relationships/image" Target="/ppt/media/image35.png" Id="rId6" /><Relationship Type="http://schemas.openxmlformats.org/officeDocument/2006/relationships/image" Target="/ppt/media/image34.png" Id="rId5" /><Relationship Type="http://schemas.openxmlformats.org/officeDocument/2006/relationships/image" Target="/ppt/media/image33.png" Id="rId4" /></Relationships>
</file>

<file path=ppt/slides/_rels/slide8.xml.rels>&#65279;<?xml version="1.0" encoding="utf-8"?><Relationships xmlns="http://schemas.openxmlformats.org/package/2006/relationships"><Relationship Type="http://schemas.openxmlformats.org/officeDocument/2006/relationships/image" Target="/ppt/media/image42.png" Id="rId8" /><Relationship Type="http://schemas.openxmlformats.org/officeDocument/2006/relationships/image" Target="/ppt/media/image47.svg" Id="rId13" /><Relationship Type="http://schemas.openxmlformats.org/officeDocument/2006/relationships/image" Target="/ppt/media/image37.png" Id="rId3" /><Relationship Type="http://schemas.openxmlformats.org/officeDocument/2006/relationships/image" Target="/ppt/media/image41.svg" Id="rId7" /><Relationship Type="http://schemas.openxmlformats.org/officeDocument/2006/relationships/image" Target="/ppt/media/image46.png" Id="rId12" /><Relationship Type="http://schemas.openxmlformats.org/officeDocument/2006/relationships/notesSlide" Target="/ppt/notesSlides/notesSlide8.xml" Id="rId2" /><Relationship Type="http://schemas.openxmlformats.org/officeDocument/2006/relationships/slideLayout" Target="/ppt/slideLayouts/slideLayout9.xml" Id="rId1" /><Relationship Type="http://schemas.openxmlformats.org/officeDocument/2006/relationships/image" Target="/ppt/media/image40.png" Id="rId6" /><Relationship Type="http://schemas.openxmlformats.org/officeDocument/2006/relationships/image" Target="/ppt/media/image45.svg" Id="rId11" /><Relationship Type="http://schemas.openxmlformats.org/officeDocument/2006/relationships/image" Target="/ppt/media/image39.png" Id="rId5" /><Relationship Type="http://schemas.openxmlformats.org/officeDocument/2006/relationships/image" Target="/ppt/media/image44.png" Id="rId10" /><Relationship Type="http://schemas.openxmlformats.org/officeDocument/2006/relationships/image" Target="/ppt/media/image38.svg" Id="rId4" /><Relationship Type="http://schemas.openxmlformats.org/officeDocument/2006/relationships/image" Target="/ppt/media/image43.svg" Id="rId9" /><Relationship Type="http://schemas.openxmlformats.org/officeDocument/2006/relationships/image" Target="/ppt/media/image4.png" Id="rId14" /></Relationships>
</file>

<file path=ppt/slides/_rels/slide9.xml.rels>&#65279;<?xml version="1.0" encoding="utf-8"?><Relationships xmlns="http://schemas.openxmlformats.org/package/2006/relationships"><Relationship Type="http://schemas.openxmlformats.org/officeDocument/2006/relationships/image" Target="/ppt/media/image48.png" Id="rId3" /><Relationship Type="http://schemas.openxmlformats.org/officeDocument/2006/relationships/notesSlide" Target="/ppt/notesSlides/notesSlide9.xml" Id="rId2" /><Relationship Type="http://schemas.openxmlformats.org/officeDocument/2006/relationships/slideLayout" Target="/ppt/slideLayouts/slideLayout10.xml" Id="rId1" /><Relationship Type="http://schemas.openxmlformats.org/officeDocument/2006/relationships/image" Target="/ppt/media/image4.png" Id="rId6" /><Relationship Type="http://schemas.openxmlformats.org/officeDocument/2006/relationships/image" Target="/ppt/media/image50.png" Id="rId5" /><Relationship Type="http://schemas.openxmlformats.org/officeDocument/2006/relationships/image" Target="/ppt/media/image49.svg" Id="rId4"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3134558"/>
            <a:ext cx="6610469" cy="704017"/>
          </a:xfrm>
          <a:prstGeom prst="rect">
            <a:avLst/>
          </a:prstGeom>
          <a:noFill/>
          <a:ln/>
        </p:spPr>
        <p:txBody>
          <a:bodyPr wrap="none" lIns="0" tIns="0" rIns="0" bIns="0" rtlCol="0" anchor="t"/>
          <a:lstStyle/>
          <a:p>
            <a:pPr marL="0" indent="0" algn="l">
              <a:lnSpc>
                <a:spcPts val="5500"/>
              </a:lnSpc>
              <a:buNone/>
            </a:pPr>
            <a:r>
              <a:rPr lang="en-US" sz="4400" dirty="0">
                <a:solidFill>
                  <a:srgbClr val="D73AD7"/>
                </a:solidFill>
                <a:latin typeface="Times New Roman" panose="02020603050405020304" pitchFamily="18" charset="0"/>
                <a:ea typeface="Source Serif 4 Semi Bold" pitchFamily="34" charset="-122"/>
                <a:cs typeface="Times New Roman" panose="02020603050405020304" pitchFamily="18" charset="0"/>
              </a:rPr>
              <a:t>Indian Election Analysis</a:t>
            </a:r>
            <a:endParaRPr lang="en-US" sz="4400" dirty="0">
              <a:latin typeface="Times New Roman" panose="02020603050405020304" pitchFamily="18" charset="0"/>
              <a:cs typeface="Times New Roman" panose="02020603050405020304" pitchFamily="18" charset="0"/>
            </a:endParaRPr>
          </a:p>
        </p:txBody>
      </p:sp>
      <p:sp>
        <p:nvSpPr>
          <p:cNvPr id="4" name="Text 1"/>
          <p:cNvSpPr/>
          <p:nvPr/>
        </p:nvSpPr>
        <p:spPr>
          <a:xfrm>
            <a:off x="6324124" y="393430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73AD7"/>
                </a:solidFill>
                <a:latin typeface="Times New Roman" panose="02020603050405020304" pitchFamily="18" charset="0"/>
                <a:ea typeface="Source Serif 4 Semi Bold" pitchFamily="34" charset="-122"/>
                <a:cs typeface="Times New Roman" panose="02020603050405020304" pitchFamily="18" charset="0"/>
              </a:rPr>
              <a:t>Team B</a:t>
            </a:r>
            <a:endParaRPr lang="en-US" sz="2200" dirty="0">
              <a:latin typeface="Times New Roman" panose="02020603050405020304" pitchFamily="18" charset="0"/>
              <a:cs typeface="Times New Roman" panose="02020603050405020304" pitchFamily="18" charset="0"/>
            </a:endParaRPr>
          </a:p>
        </p:txBody>
      </p:sp>
      <p:sp>
        <p:nvSpPr>
          <p:cNvPr id="5" name="Shape 2"/>
          <p:cNvSpPr/>
          <p:nvPr/>
        </p:nvSpPr>
        <p:spPr>
          <a:xfrm>
            <a:off x="6324124" y="4577204"/>
            <a:ext cx="2440584" cy="449818"/>
          </a:xfrm>
          <a:prstGeom prst="roundRect">
            <a:avLst>
              <a:gd name="adj" fmla="val 17881"/>
            </a:avLst>
          </a:prstGeom>
          <a:solidFill>
            <a:srgbClr val="F4D4F7"/>
          </a:solidFill>
          <a:ln/>
        </p:spPr>
        <p:txBody>
          <a:bodyPr/>
          <a:lstStyle/>
          <a:p>
            <a:endParaRPr lang="en-IN">
              <a:latin typeface="Times New Roman" panose="02020603050405020304" pitchFamily="18" charset="0"/>
              <a:cs typeface="Times New Roman" panose="02020603050405020304" pitchFamily="18" charset="0"/>
            </a:endParaRPr>
          </a:p>
        </p:txBody>
      </p:sp>
      <p:sp>
        <p:nvSpPr>
          <p:cNvPr id="6" name="Text 3"/>
          <p:cNvSpPr/>
          <p:nvPr/>
        </p:nvSpPr>
        <p:spPr>
          <a:xfrm>
            <a:off x="6467713" y="4604128"/>
            <a:ext cx="1942862" cy="30622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Source Sans 3" pitchFamily="34" charset="-122"/>
                <a:cs typeface="Times New Roman" panose="02020603050405020304" pitchFamily="18" charset="0"/>
              </a:rPr>
              <a:t>GUDA ANURAG PRATEEK</a:t>
            </a:r>
            <a:endParaRPr lang="en-US" sz="1500" dirty="0">
              <a:latin typeface="Times New Roman" panose="02020603050405020304" pitchFamily="18" charset="0"/>
              <a:cs typeface="Times New Roman" panose="02020603050405020304" pitchFamily="18" charset="0"/>
            </a:endParaRPr>
          </a:p>
        </p:txBody>
      </p:sp>
      <p:sp>
        <p:nvSpPr>
          <p:cNvPr id="7" name="Shape 4"/>
          <p:cNvSpPr/>
          <p:nvPr/>
        </p:nvSpPr>
        <p:spPr>
          <a:xfrm>
            <a:off x="8993575" y="4573429"/>
            <a:ext cx="1716643" cy="449818"/>
          </a:xfrm>
          <a:prstGeom prst="roundRect">
            <a:avLst>
              <a:gd name="adj" fmla="val 17881"/>
            </a:avLst>
          </a:prstGeom>
          <a:solidFill>
            <a:srgbClr val="F4D4F7"/>
          </a:solidFill>
          <a:ln/>
        </p:spPr>
        <p:txBody>
          <a:bodyPr/>
          <a:lstStyle/>
          <a:p>
            <a:endParaRPr lang="en-IN">
              <a:latin typeface="Times New Roman" panose="02020603050405020304" pitchFamily="18" charset="0"/>
              <a:cs typeface="Times New Roman" panose="02020603050405020304" pitchFamily="18" charset="0"/>
            </a:endParaRPr>
          </a:p>
        </p:txBody>
      </p:sp>
      <p:sp>
        <p:nvSpPr>
          <p:cNvPr id="8" name="Text 5"/>
          <p:cNvSpPr/>
          <p:nvPr/>
        </p:nvSpPr>
        <p:spPr>
          <a:xfrm>
            <a:off x="9022731" y="4645223"/>
            <a:ext cx="1429464" cy="30622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Source Sans 3" pitchFamily="34" charset="-122"/>
                <a:cs typeface="Times New Roman" panose="02020603050405020304" pitchFamily="18" charset="0"/>
              </a:rPr>
              <a:t>ABHINAV BHUTRA</a:t>
            </a:r>
            <a:endParaRPr lang="en-US" sz="1500" dirty="0">
              <a:latin typeface="Times New Roman" panose="02020603050405020304" pitchFamily="18" charset="0"/>
              <a:cs typeface="Times New Roman" panose="02020603050405020304" pitchFamily="18" charset="0"/>
            </a:endParaRPr>
          </a:p>
        </p:txBody>
      </p:sp>
      <p:sp>
        <p:nvSpPr>
          <p:cNvPr id="9" name="Shape 6"/>
          <p:cNvSpPr/>
          <p:nvPr/>
        </p:nvSpPr>
        <p:spPr>
          <a:xfrm>
            <a:off x="11057381" y="4577204"/>
            <a:ext cx="1534908" cy="449818"/>
          </a:xfrm>
          <a:prstGeom prst="roundRect">
            <a:avLst>
              <a:gd name="adj" fmla="val 17881"/>
            </a:avLst>
          </a:prstGeom>
          <a:solidFill>
            <a:srgbClr val="F4D4F7"/>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0" name="Text 7"/>
          <p:cNvSpPr/>
          <p:nvPr/>
        </p:nvSpPr>
        <p:spPr>
          <a:xfrm>
            <a:off x="11084791" y="4648998"/>
            <a:ext cx="691158" cy="30622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Source Sans 3" pitchFamily="34" charset="-122"/>
                <a:cs typeface="Times New Roman" panose="02020603050405020304" pitchFamily="18" charset="0"/>
              </a:rPr>
              <a:t>NALLA DEEPIKA</a:t>
            </a:r>
            <a:endParaRPr lang="en-US" sz="1500" dirty="0">
              <a:latin typeface="Times New Roman" panose="02020603050405020304" pitchFamily="18" charset="0"/>
              <a:cs typeface="Times New Roman" panose="02020603050405020304" pitchFamily="18" charset="0"/>
            </a:endParaRPr>
          </a:p>
        </p:txBody>
      </p:sp>
      <p:sp>
        <p:nvSpPr>
          <p:cNvPr id="12" name="Text 9"/>
          <p:cNvSpPr/>
          <p:nvPr/>
        </p:nvSpPr>
        <p:spPr>
          <a:xfrm>
            <a:off x="11751707" y="4717018"/>
            <a:ext cx="650081" cy="306229"/>
          </a:xfrm>
          <a:prstGeom prst="rect">
            <a:avLst/>
          </a:prstGeom>
          <a:noFill/>
          <a:ln/>
        </p:spPr>
        <p:txBody>
          <a:bodyPr wrap="none" lIns="0" tIns="0" rIns="0" bIns="0" rtlCol="0" anchor="t"/>
          <a:lstStyle/>
          <a:p>
            <a:pPr marL="0" indent="0" algn="l">
              <a:lnSpc>
                <a:spcPts val="2400"/>
              </a:lnSpc>
              <a:buNone/>
            </a:pPr>
            <a:endParaRPr lang="en-US" sz="15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322FBBA0-9D52-F675-670C-76E0F8A7B213}"/>
              </a:ext>
            </a:extLst>
          </p:cNvPr>
          <p:cNvPicPr>
            <a:picLocks noChangeAspect="1"/>
          </p:cNvPicPr>
          <p:nvPr/>
        </p:nvPicPr>
        <p:blipFill>
          <a:blip r:embed="rId4"/>
          <a:stretch>
            <a:fillRect/>
          </a:stretch>
        </p:blipFill>
        <p:spPr>
          <a:xfrm>
            <a:off x="12592289" y="7778204"/>
            <a:ext cx="2038111" cy="4398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957"/>
          </a:xfrm>
          <a:prstGeom prst="rect">
            <a:avLst/>
          </a:prstGeom>
        </p:spPr>
      </p:pic>
      <p:sp>
        <p:nvSpPr>
          <p:cNvPr id="3" name="Text 0"/>
          <p:cNvSpPr/>
          <p:nvPr/>
        </p:nvSpPr>
        <p:spPr>
          <a:xfrm>
            <a:off x="6179582" y="544711"/>
            <a:ext cx="4457224" cy="378619"/>
          </a:xfrm>
          <a:prstGeom prst="rect">
            <a:avLst/>
          </a:prstGeom>
          <a:noFill/>
          <a:ln/>
        </p:spPr>
        <p:txBody>
          <a:bodyPr wrap="none" lIns="0" tIns="0" rIns="0" bIns="0" rtlCol="0" anchor="t"/>
          <a:lstStyle/>
          <a:p>
            <a:pPr marL="0" indent="0" algn="l">
              <a:lnSpc>
                <a:spcPts val="2950"/>
              </a:lnSpc>
              <a:buNone/>
            </a:pPr>
            <a:r>
              <a:rPr lang="en-US" dirty="0">
                <a:solidFill>
                  <a:srgbClr val="D73AD7"/>
                </a:solidFill>
                <a:latin typeface="Times New Roman" panose="02020603050405020304" pitchFamily="18" charset="0"/>
                <a:ea typeface="Source Serif 4 Semi Bold" pitchFamily="34" charset="-122"/>
                <a:cs typeface="Times New Roman" panose="02020603050405020304" pitchFamily="18" charset="0"/>
              </a:rPr>
              <a:t>Comparative Election Analysis</a:t>
            </a:r>
            <a:endParaRPr lang="en-US" dirty="0">
              <a:latin typeface="Times New Roman" panose="02020603050405020304" pitchFamily="18" charset="0"/>
              <a:cs typeface="Times New Roman" panose="02020603050405020304" pitchFamily="18" charset="0"/>
            </a:endParaRPr>
          </a:p>
        </p:txBody>
      </p:sp>
      <p:sp>
        <p:nvSpPr>
          <p:cNvPr id="4" name="Shape 1"/>
          <p:cNvSpPr/>
          <p:nvPr/>
        </p:nvSpPr>
        <p:spPr>
          <a:xfrm>
            <a:off x="6179582" y="1116450"/>
            <a:ext cx="2964420" cy="221814"/>
          </a:xfrm>
          <a:prstGeom prst="roundRect">
            <a:avLst>
              <a:gd name="adj" fmla="val 16822"/>
            </a:avLst>
          </a:prstGeom>
          <a:noFill/>
          <a:ln w="7620">
            <a:solidFill>
              <a:srgbClr val="D75BE2"/>
            </a:solidFill>
            <a:prstDash val="solid"/>
          </a:ln>
        </p:spPr>
        <p:txBody>
          <a:bodyPr/>
          <a:lstStyle/>
          <a:p>
            <a:endParaRPr lang="en-IN" sz="1400">
              <a:latin typeface="Times New Roman" panose="02020603050405020304" pitchFamily="18" charset="0"/>
              <a:cs typeface="Times New Roman" panose="02020603050405020304" pitchFamily="18" charset="0"/>
            </a:endParaRPr>
          </a:p>
        </p:txBody>
      </p:sp>
      <p:sp>
        <p:nvSpPr>
          <p:cNvPr id="5" name="Text 2"/>
          <p:cNvSpPr/>
          <p:nvPr/>
        </p:nvSpPr>
        <p:spPr>
          <a:xfrm>
            <a:off x="6264354" y="1162645"/>
            <a:ext cx="1303615" cy="164783"/>
          </a:xfrm>
          <a:prstGeom prst="rect">
            <a:avLst/>
          </a:prstGeom>
          <a:noFill/>
          <a:ln/>
        </p:spPr>
        <p:txBody>
          <a:bodyPr wrap="none" lIns="0" tIns="0" rIns="0" bIns="0" rtlCol="0" anchor="t"/>
          <a:lstStyle/>
          <a:p>
            <a:pPr marL="0" indent="0" algn="l">
              <a:lnSpc>
                <a:spcPts val="1250"/>
              </a:lnSpc>
              <a:buNone/>
            </a:pPr>
            <a:r>
              <a:rPr lang="en-US" sz="1400" dirty="0">
                <a:solidFill>
                  <a:srgbClr val="D75BE2"/>
                </a:solidFill>
                <a:latin typeface="Times New Roman" panose="02020603050405020304" pitchFamily="18" charset="0"/>
                <a:ea typeface="Source Sans 3" pitchFamily="34" charset="-122"/>
                <a:cs typeface="Times New Roman" panose="02020603050405020304" pitchFamily="18" charset="0"/>
              </a:rPr>
              <a:t>PARLIAMENTARY VS ASSEMBLY</a:t>
            </a:r>
            <a:endParaRPr lang="en-US" sz="1400" dirty="0">
              <a:latin typeface="Times New Roman" panose="02020603050405020304" pitchFamily="18" charset="0"/>
              <a:cs typeface="Times New Roman" panose="02020603050405020304" pitchFamily="18" charset="0"/>
            </a:endParaRPr>
          </a:p>
        </p:txBody>
      </p:sp>
      <p:sp>
        <p:nvSpPr>
          <p:cNvPr id="6" name="Text 3"/>
          <p:cNvSpPr/>
          <p:nvPr/>
        </p:nvSpPr>
        <p:spPr>
          <a:xfrm>
            <a:off x="6179582" y="1518404"/>
            <a:ext cx="7757636" cy="411718"/>
          </a:xfrm>
          <a:prstGeom prst="rect">
            <a:avLst/>
          </a:prstGeom>
          <a:noFill/>
          <a:ln/>
        </p:spPr>
        <p:txBody>
          <a:bodyPr wrap="square" lIns="0" tIns="0" rIns="0" bIns="0" rtlCol="0" anchor="t"/>
          <a:lstStyle/>
          <a:p>
            <a:pPr marL="0" indent="0" algn="l">
              <a:lnSpc>
                <a:spcPts val="1600"/>
              </a:lnSpc>
              <a:buNone/>
            </a:pPr>
            <a:r>
              <a:rPr lang="en-US" sz="1400" dirty="0">
                <a:solidFill>
                  <a:srgbClr val="272525"/>
                </a:solidFill>
                <a:latin typeface="Times New Roman" panose="02020603050405020304" pitchFamily="18" charset="0"/>
                <a:ea typeface="Source Sans 3" pitchFamily="34" charset="-122"/>
                <a:cs typeface="Times New Roman" panose="02020603050405020304" pitchFamily="18" charset="0"/>
              </a:rPr>
              <a:t>A side-by-side comparison of Parliamentary and Assembly elections reveals fascinating differences in voter behavior, party strategies, and electoral outcomes between national and state-level contests.</a:t>
            </a:r>
            <a:endParaRPr lang="en-US" sz="1400" dirty="0">
              <a:latin typeface="Times New Roman" panose="02020603050405020304" pitchFamily="18" charset="0"/>
              <a:cs typeface="Times New Roman" panose="02020603050405020304" pitchFamily="18" charset="0"/>
            </a:endParaRPr>
          </a:p>
        </p:txBody>
      </p:sp>
      <p:sp>
        <p:nvSpPr>
          <p:cNvPr id="7" name="Shape 4"/>
          <p:cNvSpPr/>
          <p:nvPr/>
        </p:nvSpPr>
        <p:spPr>
          <a:xfrm>
            <a:off x="6179582" y="2412802"/>
            <a:ext cx="4528899" cy="1195507"/>
          </a:xfrm>
          <a:prstGeom prst="roundRect">
            <a:avLst>
              <a:gd name="adj" fmla="val 6119"/>
            </a:avLst>
          </a:prstGeom>
          <a:solidFill>
            <a:srgbClr val="FFFFFF">
              <a:alpha val="95000"/>
            </a:srgbClr>
          </a:solidFill>
          <a:ln/>
        </p:spPr>
        <p:txBody>
          <a:bodyPr/>
          <a:lstStyle/>
          <a:p>
            <a:endParaRPr lang="en-IN" sz="1400">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4"/>
          <a:stretch>
            <a:fillRect/>
          </a:stretch>
        </p:blipFill>
        <p:spPr>
          <a:xfrm>
            <a:off x="6179582" y="2397562"/>
            <a:ext cx="4528899" cy="60960"/>
          </a:xfrm>
          <a:prstGeom prst="rect">
            <a:avLst/>
          </a:prstGeom>
        </p:spPr>
      </p:pic>
      <p:pic>
        <p:nvPicPr>
          <p:cNvPr id="9" name="Image 2" descr="preencoded.png"/>
          <p:cNvPicPr>
            <a:picLocks noChangeAspect="1"/>
          </p:cNvPicPr>
          <p:nvPr/>
        </p:nvPicPr>
        <p:blipFill>
          <a:blip r:embed="rId5"/>
          <a:stretch>
            <a:fillRect/>
          </a:stretch>
        </p:blipFill>
        <p:spPr>
          <a:xfrm>
            <a:off x="8250912" y="2219682"/>
            <a:ext cx="386239" cy="386239"/>
          </a:xfrm>
          <a:prstGeom prst="rect">
            <a:avLst/>
          </a:prstGeom>
        </p:spPr>
      </p:pic>
      <p:sp>
        <p:nvSpPr>
          <p:cNvPr id="10" name="Text 5"/>
          <p:cNvSpPr/>
          <p:nvPr/>
        </p:nvSpPr>
        <p:spPr>
          <a:xfrm>
            <a:off x="8366760" y="2316242"/>
            <a:ext cx="154424" cy="193119"/>
          </a:xfrm>
          <a:prstGeom prst="rect">
            <a:avLst/>
          </a:prstGeom>
          <a:noFill/>
          <a:ln/>
        </p:spPr>
        <p:txBody>
          <a:bodyPr wrap="none" lIns="0" tIns="0" rIns="0" bIns="0" rtlCol="0" anchor="t"/>
          <a:lstStyle/>
          <a:p>
            <a:pPr marL="0" indent="0" algn="l">
              <a:lnSpc>
                <a:spcPts val="1900"/>
              </a:lnSpc>
              <a:buNone/>
            </a:pPr>
            <a:r>
              <a:rPr lang="en-US" sz="1400" dirty="0">
                <a:solidFill>
                  <a:srgbClr val="000000"/>
                </a:solidFill>
                <a:latin typeface="Times New Roman" panose="02020603050405020304" pitchFamily="18" charset="0"/>
                <a:ea typeface="Source Serif 4 Semi Bold" pitchFamily="34" charset="-122"/>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p:txBody>
      </p:sp>
      <p:sp>
        <p:nvSpPr>
          <p:cNvPr id="11" name="Text 6"/>
          <p:cNvSpPr/>
          <p:nvPr/>
        </p:nvSpPr>
        <p:spPr>
          <a:xfrm>
            <a:off x="6323528" y="2734628"/>
            <a:ext cx="1921669" cy="189309"/>
          </a:xfrm>
          <a:prstGeom prst="rect">
            <a:avLst/>
          </a:prstGeom>
          <a:noFill/>
          <a:ln/>
        </p:spPr>
        <p:txBody>
          <a:bodyPr wrap="none" lIns="0" tIns="0" rIns="0" bIns="0" rtlCol="0" anchor="t"/>
          <a:lstStyle/>
          <a:p>
            <a:pPr marL="0" indent="0" algn="l">
              <a:lnSpc>
                <a:spcPts val="1450"/>
              </a:lnSpc>
              <a:buNone/>
            </a:pPr>
            <a:r>
              <a:rPr lang="en-US" sz="1400" dirty="0">
                <a:solidFill>
                  <a:srgbClr val="272525"/>
                </a:solidFill>
                <a:latin typeface="Times New Roman" panose="02020603050405020304" pitchFamily="18" charset="0"/>
                <a:ea typeface="Source Serif 4 Semi Bold" pitchFamily="34" charset="-122"/>
                <a:cs typeface="Times New Roman" panose="02020603050405020304" pitchFamily="18" charset="0"/>
              </a:rPr>
              <a:t>Party Dominance Patterns</a:t>
            </a:r>
            <a:endParaRPr lang="en-US" sz="1400" dirty="0">
              <a:latin typeface="Times New Roman" panose="02020603050405020304" pitchFamily="18" charset="0"/>
              <a:cs typeface="Times New Roman" panose="02020603050405020304" pitchFamily="18" charset="0"/>
            </a:endParaRPr>
          </a:p>
        </p:txBody>
      </p:sp>
      <p:sp>
        <p:nvSpPr>
          <p:cNvPr id="12" name="Text 7"/>
          <p:cNvSpPr/>
          <p:nvPr/>
        </p:nvSpPr>
        <p:spPr>
          <a:xfrm>
            <a:off x="6323528" y="3052643"/>
            <a:ext cx="4241006" cy="411718"/>
          </a:xfrm>
          <a:prstGeom prst="rect">
            <a:avLst/>
          </a:prstGeom>
          <a:noFill/>
          <a:ln/>
        </p:spPr>
        <p:txBody>
          <a:bodyPr wrap="square" lIns="0" tIns="0" rIns="0" bIns="0" rtlCol="0" anchor="t"/>
          <a:lstStyle/>
          <a:p>
            <a:pPr marL="0" indent="0" algn="l">
              <a:lnSpc>
                <a:spcPts val="1600"/>
              </a:lnSpc>
              <a:buNone/>
            </a:pPr>
            <a:r>
              <a:rPr lang="en-US" sz="1400" dirty="0">
                <a:solidFill>
                  <a:srgbClr val="272525"/>
                </a:solidFill>
                <a:latin typeface="Times New Roman" panose="02020603050405020304" pitchFamily="18" charset="0"/>
                <a:ea typeface="Source Sans 3" pitchFamily="34" charset="-122"/>
                <a:cs typeface="Times New Roman" panose="02020603050405020304" pitchFamily="18" charset="0"/>
              </a:rPr>
              <a:t>National parties perform differently at federal versus state levels, with regional parties often commanding stronger Assembly influence.</a:t>
            </a:r>
            <a:endParaRPr lang="en-US" sz="1400" dirty="0">
              <a:latin typeface="Times New Roman" panose="02020603050405020304" pitchFamily="18" charset="0"/>
              <a:cs typeface="Times New Roman" panose="02020603050405020304" pitchFamily="18" charset="0"/>
            </a:endParaRPr>
          </a:p>
        </p:txBody>
      </p:sp>
      <p:sp>
        <p:nvSpPr>
          <p:cNvPr id="13" name="Shape 8"/>
          <p:cNvSpPr/>
          <p:nvPr/>
        </p:nvSpPr>
        <p:spPr>
          <a:xfrm>
            <a:off x="6179582" y="3930134"/>
            <a:ext cx="4528899" cy="1195507"/>
          </a:xfrm>
          <a:prstGeom prst="roundRect">
            <a:avLst>
              <a:gd name="adj" fmla="val 6119"/>
            </a:avLst>
          </a:prstGeom>
          <a:solidFill>
            <a:srgbClr val="FFFFFF">
              <a:alpha val="95000"/>
            </a:srgbClr>
          </a:solidFill>
          <a:ln/>
        </p:spPr>
        <p:txBody>
          <a:bodyPr/>
          <a:lstStyle/>
          <a:p>
            <a:endParaRPr lang="en-IN" sz="1400">
              <a:latin typeface="Times New Roman" panose="02020603050405020304" pitchFamily="18" charset="0"/>
              <a:cs typeface="Times New Roman" panose="02020603050405020304" pitchFamily="18" charset="0"/>
            </a:endParaRPr>
          </a:p>
        </p:txBody>
      </p:sp>
      <p:pic>
        <p:nvPicPr>
          <p:cNvPr id="14" name="Image 3" descr="preencoded.png"/>
          <p:cNvPicPr>
            <a:picLocks noChangeAspect="1"/>
          </p:cNvPicPr>
          <p:nvPr/>
        </p:nvPicPr>
        <p:blipFill>
          <a:blip r:embed="rId4"/>
          <a:stretch>
            <a:fillRect/>
          </a:stretch>
        </p:blipFill>
        <p:spPr>
          <a:xfrm>
            <a:off x="6179582" y="3914894"/>
            <a:ext cx="4528899" cy="60960"/>
          </a:xfrm>
          <a:prstGeom prst="rect">
            <a:avLst/>
          </a:prstGeom>
        </p:spPr>
      </p:pic>
      <p:pic>
        <p:nvPicPr>
          <p:cNvPr id="15" name="Image 4" descr="preencoded.png"/>
          <p:cNvPicPr>
            <a:picLocks noChangeAspect="1"/>
          </p:cNvPicPr>
          <p:nvPr/>
        </p:nvPicPr>
        <p:blipFill>
          <a:blip r:embed="rId5"/>
          <a:stretch>
            <a:fillRect/>
          </a:stretch>
        </p:blipFill>
        <p:spPr>
          <a:xfrm>
            <a:off x="8250912" y="3737015"/>
            <a:ext cx="386239" cy="386239"/>
          </a:xfrm>
          <a:prstGeom prst="rect">
            <a:avLst/>
          </a:prstGeom>
        </p:spPr>
      </p:pic>
      <p:sp>
        <p:nvSpPr>
          <p:cNvPr id="16" name="Text 9"/>
          <p:cNvSpPr/>
          <p:nvPr/>
        </p:nvSpPr>
        <p:spPr>
          <a:xfrm>
            <a:off x="8366760" y="3833574"/>
            <a:ext cx="154424" cy="193119"/>
          </a:xfrm>
          <a:prstGeom prst="rect">
            <a:avLst/>
          </a:prstGeom>
          <a:noFill/>
          <a:ln/>
        </p:spPr>
        <p:txBody>
          <a:bodyPr wrap="none" lIns="0" tIns="0" rIns="0" bIns="0" rtlCol="0" anchor="t"/>
          <a:lstStyle/>
          <a:p>
            <a:pPr marL="0" indent="0" algn="l">
              <a:lnSpc>
                <a:spcPts val="1900"/>
              </a:lnSpc>
              <a:buNone/>
            </a:pPr>
            <a:r>
              <a:rPr lang="en-US" sz="1400" dirty="0">
                <a:solidFill>
                  <a:srgbClr val="000000"/>
                </a:solidFill>
                <a:latin typeface="Times New Roman" panose="02020603050405020304" pitchFamily="18" charset="0"/>
                <a:ea typeface="Source Serif 4 Semi Bold" pitchFamily="34" charset="-122"/>
                <a:cs typeface="Times New Roman" panose="02020603050405020304" pitchFamily="18" charset="0"/>
              </a:rPr>
              <a:t>2</a:t>
            </a:r>
            <a:endParaRPr lang="en-US" sz="1400" dirty="0">
              <a:latin typeface="Times New Roman" panose="02020603050405020304" pitchFamily="18" charset="0"/>
              <a:cs typeface="Times New Roman" panose="02020603050405020304" pitchFamily="18" charset="0"/>
            </a:endParaRPr>
          </a:p>
        </p:txBody>
      </p:sp>
      <p:sp>
        <p:nvSpPr>
          <p:cNvPr id="17" name="Text 10"/>
          <p:cNvSpPr/>
          <p:nvPr/>
        </p:nvSpPr>
        <p:spPr>
          <a:xfrm>
            <a:off x="6323528" y="4251960"/>
            <a:ext cx="1660446" cy="189309"/>
          </a:xfrm>
          <a:prstGeom prst="rect">
            <a:avLst/>
          </a:prstGeom>
          <a:noFill/>
          <a:ln/>
        </p:spPr>
        <p:txBody>
          <a:bodyPr wrap="none" lIns="0" tIns="0" rIns="0" bIns="0" rtlCol="0" anchor="t"/>
          <a:lstStyle/>
          <a:p>
            <a:pPr marL="0" indent="0" algn="l">
              <a:lnSpc>
                <a:spcPts val="1450"/>
              </a:lnSpc>
              <a:buNone/>
            </a:pPr>
            <a:r>
              <a:rPr lang="en-US" sz="1400" dirty="0">
                <a:solidFill>
                  <a:srgbClr val="272525"/>
                </a:solidFill>
                <a:latin typeface="Times New Roman" panose="02020603050405020304" pitchFamily="18" charset="0"/>
                <a:ea typeface="Source Serif 4 Semi Bold" pitchFamily="34" charset="-122"/>
                <a:cs typeface="Times New Roman" panose="02020603050405020304" pitchFamily="18" charset="0"/>
              </a:rPr>
              <a:t>Average Votes Analysis</a:t>
            </a:r>
            <a:endParaRPr lang="en-US" sz="1400" dirty="0">
              <a:latin typeface="Times New Roman" panose="02020603050405020304" pitchFamily="18" charset="0"/>
              <a:cs typeface="Times New Roman" panose="02020603050405020304" pitchFamily="18" charset="0"/>
            </a:endParaRPr>
          </a:p>
        </p:txBody>
      </p:sp>
      <p:sp>
        <p:nvSpPr>
          <p:cNvPr id="18" name="Text 11"/>
          <p:cNvSpPr/>
          <p:nvPr/>
        </p:nvSpPr>
        <p:spPr>
          <a:xfrm>
            <a:off x="6323528" y="4569976"/>
            <a:ext cx="4241006" cy="411718"/>
          </a:xfrm>
          <a:prstGeom prst="rect">
            <a:avLst/>
          </a:prstGeom>
          <a:noFill/>
          <a:ln/>
        </p:spPr>
        <p:txBody>
          <a:bodyPr wrap="square" lIns="0" tIns="0" rIns="0" bIns="0" rtlCol="0" anchor="t"/>
          <a:lstStyle/>
          <a:p>
            <a:pPr marL="0" indent="0" algn="l">
              <a:lnSpc>
                <a:spcPts val="1600"/>
              </a:lnSpc>
              <a:buNone/>
            </a:pPr>
            <a:r>
              <a:rPr lang="en-US" sz="1400" dirty="0">
                <a:solidFill>
                  <a:srgbClr val="272525"/>
                </a:solidFill>
                <a:latin typeface="Times New Roman" panose="02020603050405020304" pitchFamily="18" charset="0"/>
                <a:ea typeface="Source Sans 3" pitchFamily="34" charset="-122"/>
                <a:cs typeface="Times New Roman" panose="02020603050405020304" pitchFamily="18" charset="0"/>
              </a:rPr>
              <a:t>Year-over-year voting trends demonstrate divergent participation patterns between Parliamentary and Assembly elections.</a:t>
            </a:r>
            <a:endParaRPr lang="en-US" sz="1400" dirty="0">
              <a:latin typeface="Times New Roman" panose="02020603050405020304" pitchFamily="18" charset="0"/>
              <a:cs typeface="Times New Roman" panose="02020603050405020304" pitchFamily="18" charset="0"/>
            </a:endParaRPr>
          </a:p>
        </p:txBody>
      </p:sp>
      <p:sp>
        <p:nvSpPr>
          <p:cNvPr id="19" name="Shape 12"/>
          <p:cNvSpPr/>
          <p:nvPr/>
        </p:nvSpPr>
        <p:spPr>
          <a:xfrm>
            <a:off x="6179582" y="5447467"/>
            <a:ext cx="4528899" cy="1195507"/>
          </a:xfrm>
          <a:prstGeom prst="roundRect">
            <a:avLst>
              <a:gd name="adj" fmla="val 6119"/>
            </a:avLst>
          </a:prstGeom>
          <a:solidFill>
            <a:srgbClr val="FFFFFF">
              <a:alpha val="95000"/>
            </a:srgbClr>
          </a:solidFill>
          <a:ln/>
        </p:spPr>
        <p:txBody>
          <a:bodyPr/>
          <a:lstStyle/>
          <a:p>
            <a:endParaRPr lang="en-IN" sz="1400">
              <a:latin typeface="Times New Roman" panose="02020603050405020304" pitchFamily="18" charset="0"/>
              <a:cs typeface="Times New Roman" panose="02020603050405020304" pitchFamily="18" charset="0"/>
            </a:endParaRPr>
          </a:p>
        </p:txBody>
      </p:sp>
      <p:pic>
        <p:nvPicPr>
          <p:cNvPr id="20" name="Image 5" descr="preencoded.png"/>
          <p:cNvPicPr>
            <a:picLocks noChangeAspect="1"/>
          </p:cNvPicPr>
          <p:nvPr/>
        </p:nvPicPr>
        <p:blipFill>
          <a:blip r:embed="rId4"/>
          <a:stretch>
            <a:fillRect/>
          </a:stretch>
        </p:blipFill>
        <p:spPr>
          <a:xfrm>
            <a:off x="6179582" y="5432227"/>
            <a:ext cx="4528899" cy="60960"/>
          </a:xfrm>
          <a:prstGeom prst="rect">
            <a:avLst/>
          </a:prstGeom>
        </p:spPr>
      </p:pic>
      <p:pic>
        <p:nvPicPr>
          <p:cNvPr id="21" name="Image 6" descr="preencoded.png"/>
          <p:cNvPicPr>
            <a:picLocks noChangeAspect="1"/>
          </p:cNvPicPr>
          <p:nvPr/>
        </p:nvPicPr>
        <p:blipFill>
          <a:blip r:embed="rId5"/>
          <a:stretch>
            <a:fillRect/>
          </a:stretch>
        </p:blipFill>
        <p:spPr>
          <a:xfrm>
            <a:off x="8250912" y="5254347"/>
            <a:ext cx="386239" cy="386239"/>
          </a:xfrm>
          <a:prstGeom prst="rect">
            <a:avLst/>
          </a:prstGeom>
        </p:spPr>
      </p:pic>
      <p:sp>
        <p:nvSpPr>
          <p:cNvPr id="22" name="Text 13"/>
          <p:cNvSpPr/>
          <p:nvPr/>
        </p:nvSpPr>
        <p:spPr>
          <a:xfrm>
            <a:off x="8366760" y="5350907"/>
            <a:ext cx="154424" cy="193119"/>
          </a:xfrm>
          <a:prstGeom prst="rect">
            <a:avLst/>
          </a:prstGeom>
          <a:noFill/>
          <a:ln/>
        </p:spPr>
        <p:txBody>
          <a:bodyPr wrap="none" lIns="0" tIns="0" rIns="0" bIns="0" rtlCol="0" anchor="t"/>
          <a:lstStyle/>
          <a:p>
            <a:pPr marL="0" indent="0" algn="l">
              <a:lnSpc>
                <a:spcPts val="1900"/>
              </a:lnSpc>
              <a:buNone/>
            </a:pPr>
            <a:r>
              <a:rPr lang="en-US" sz="1400" dirty="0">
                <a:solidFill>
                  <a:srgbClr val="000000"/>
                </a:solidFill>
                <a:latin typeface="Times New Roman" panose="02020603050405020304" pitchFamily="18" charset="0"/>
                <a:ea typeface="Source Serif 4 Semi Bold" pitchFamily="34" charset="-122"/>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p:txBody>
      </p:sp>
      <p:sp>
        <p:nvSpPr>
          <p:cNvPr id="23" name="Text 14"/>
          <p:cNvSpPr/>
          <p:nvPr/>
        </p:nvSpPr>
        <p:spPr>
          <a:xfrm>
            <a:off x="6323528" y="5769293"/>
            <a:ext cx="1649849" cy="189309"/>
          </a:xfrm>
          <a:prstGeom prst="rect">
            <a:avLst/>
          </a:prstGeom>
          <a:noFill/>
          <a:ln/>
        </p:spPr>
        <p:txBody>
          <a:bodyPr wrap="none" lIns="0" tIns="0" rIns="0" bIns="0" rtlCol="0" anchor="t"/>
          <a:lstStyle/>
          <a:p>
            <a:pPr marL="0" indent="0" algn="l">
              <a:lnSpc>
                <a:spcPts val="1450"/>
              </a:lnSpc>
              <a:buNone/>
            </a:pPr>
            <a:r>
              <a:rPr lang="en-US" sz="1400" dirty="0">
                <a:solidFill>
                  <a:srgbClr val="272525"/>
                </a:solidFill>
                <a:latin typeface="Times New Roman" panose="02020603050405020304" pitchFamily="18" charset="0"/>
                <a:ea typeface="Source Serif 4 Semi Bold" pitchFamily="34" charset="-122"/>
                <a:cs typeface="Times New Roman" panose="02020603050405020304" pitchFamily="18" charset="0"/>
              </a:rPr>
              <a:t>Total Vote Comparison</a:t>
            </a:r>
            <a:endParaRPr lang="en-US" sz="1400" dirty="0">
              <a:latin typeface="Times New Roman" panose="02020603050405020304" pitchFamily="18" charset="0"/>
              <a:cs typeface="Times New Roman" panose="02020603050405020304" pitchFamily="18" charset="0"/>
            </a:endParaRPr>
          </a:p>
        </p:txBody>
      </p:sp>
      <p:sp>
        <p:nvSpPr>
          <p:cNvPr id="24" name="Text 15"/>
          <p:cNvSpPr/>
          <p:nvPr/>
        </p:nvSpPr>
        <p:spPr>
          <a:xfrm>
            <a:off x="6323528" y="6087308"/>
            <a:ext cx="4241006" cy="411718"/>
          </a:xfrm>
          <a:prstGeom prst="rect">
            <a:avLst/>
          </a:prstGeom>
          <a:noFill/>
          <a:ln/>
        </p:spPr>
        <p:txBody>
          <a:bodyPr wrap="square" lIns="0" tIns="0" rIns="0" bIns="0" rtlCol="0" anchor="t"/>
          <a:lstStyle/>
          <a:p>
            <a:pPr marL="0" indent="0" algn="l">
              <a:lnSpc>
                <a:spcPts val="1600"/>
              </a:lnSpc>
              <a:buNone/>
            </a:pPr>
            <a:r>
              <a:rPr lang="en-US" sz="1400" dirty="0">
                <a:solidFill>
                  <a:srgbClr val="272525"/>
                </a:solidFill>
                <a:latin typeface="Times New Roman" panose="02020603050405020304" pitchFamily="18" charset="0"/>
                <a:ea typeface="Source Sans 3" pitchFamily="34" charset="-122"/>
                <a:cs typeface="Times New Roman" panose="02020603050405020304" pitchFamily="18" charset="0"/>
              </a:rPr>
              <a:t>Aggregate vote counts reveal how voter turnout and engagement vary significantly based on election type and perceived stakes.</a:t>
            </a:r>
            <a:endParaRPr lang="en-US" sz="1400" dirty="0">
              <a:latin typeface="Times New Roman" panose="02020603050405020304" pitchFamily="18" charset="0"/>
              <a:cs typeface="Times New Roman" panose="02020603050405020304" pitchFamily="18" charset="0"/>
            </a:endParaRPr>
          </a:p>
        </p:txBody>
      </p:sp>
      <p:pic>
        <p:nvPicPr>
          <p:cNvPr id="25" name="Image 7" descr="preencoded.png"/>
          <p:cNvPicPr>
            <a:picLocks noChangeAspect="1"/>
          </p:cNvPicPr>
          <p:nvPr/>
        </p:nvPicPr>
        <p:blipFill>
          <a:blip r:embed="rId6"/>
          <a:stretch>
            <a:fillRect/>
          </a:stretch>
        </p:blipFill>
        <p:spPr>
          <a:xfrm>
            <a:off x="11030187" y="2589545"/>
            <a:ext cx="3363531" cy="2221587"/>
          </a:xfrm>
          <a:prstGeom prst="rect">
            <a:avLst/>
          </a:prstGeom>
        </p:spPr>
      </p:pic>
      <p:sp>
        <p:nvSpPr>
          <p:cNvPr id="26" name="Shape 16"/>
          <p:cNvSpPr/>
          <p:nvPr/>
        </p:nvSpPr>
        <p:spPr>
          <a:xfrm>
            <a:off x="6179582" y="6932533"/>
            <a:ext cx="7757636" cy="752713"/>
          </a:xfrm>
          <a:prstGeom prst="roundRect">
            <a:avLst>
              <a:gd name="adj" fmla="val 7184"/>
            </a:avLst>
          </a:prstGeom>
          <a:solidFill>
            <a:srgbClr val="EFBEF4"/>
          </a:solidFill>
          <a:ln/>
        </p:spPr>
        <p:txBody>
          <a:bodyPr/>
          <a:lstStyle/>
          <a:p>
            <a:endParaRPr lang="en-IN" sz="1400">
              <a:latin typeface="Times New Roman" panose="02020603050405020304" pitchFamily="18" charset="0"/>
              <a:cs typeface="Times New Roman" panose="02020603050405020304" pitchFamily="18" charset="0"/>
            </a:endParaRPr>
          </a:p>
        </p:txBody>
      </p:sp>
      <p:pic>
        <p:nvPicPr>
          <p:cNvPr id="27" name="Image 8" descr="preencoded.png"/>
          <p:cNvPicPr>
            <a:picLocks noChangeAspect="1"/>
          </p:cNvPicPr>
          <p:nvPr/>
        </p:nvPicPr>
        <p:blipFill>
          <a:blip r:embed="rId7"/>
          <a:stretch>
            <a:fillRect/>
          </a:stretch>
        </p:blipFill>
        <p:spPr>
          <a:xfrm>
            <a:off x="6308288" y="7117913"/>
            <a:ext cx="160853" cy="128707"/>
          </a:xfrm>
          <a:prstGeom prst="rect">
            <a:avLst/>
          </a:prstGeom>
        </p:spPr>
      </p:pic>
      <p:sp>
        <p:nvSpPr>
          <p:cNvPr id="28" name="Text 17"/>
          <p:cNvSpPr/>
          <p:nvPr/>
        </p:nvSpPr>
        <p:spPr>
          <a:xfrm>
            <a:off x="6597848" y="7093387"/>
            <a:ext cx="7210663" cy="411718"/>
          </a:xfrm>
          <a:prstGeom prst="rect">
            <a:avLst/>
          </a:prstGeom>
          <a:noFill/>
          <a:ln/>
        </p:spPr>
        <p:txBody>
          <a:bodyPr wrap="square" lIns="0" tIns="0" rIns="0" bIns="0" rtlCol="0" anchor="t"/>
          <a:lstStyle/>
          <a:p>
            <a:pPr marL="0" indent="0" algn="l">
              <a:lnSpc>
                <a:spcPts val="1600"/>
              </a:lnSpc>
              <a:buNone/>
            </a:pPr>
            <a:r>
              <a:rPr lang="en-US" sz="1400" b="1" dirty="0">
                <a:solidFill>
                  <a:srgbClr val="000000"/>
                </a:solidFill>
                <a:latin typeface="Times New Roman" panose="02020603050405020304" pitchFamily="18" charset="0"/>
                <a:ea typeface="Source Sans 3" pitchFamily="34" charset="-122"/>
                <a:cs typeface="Times New Roman" panose="02020603050405020304" pitchFamily="18" charset="0"/>
              </a:rPr>
              <a:t>Key Insight:</a:t>
            </a:r>
            <a:r>
              <a:rPr lang="en-US" sz="1400" dirty="0">
                <a:solidFill>
                  <a:srgbClr val="000000"/>
                </a:solidFill>
                <a:latin typeface="Times New Roman" panose="02020603050405020304" pitchFamily="18" charset="0"/>
                <a:ea typeface="Source Sans 3" pitchFamily="34" charset="-122"/>
                <a:cs typeface="Times New Roman" panose="02020603050405020304" pitchFamily="18" charset="0"/>
              </a:rPr>
              <a:t> Understanding these comparative dynamics helps political strategists tailor campaigns effectively for different electoral contexts while enabling analysts to predict future trends with greater accuracy.</a:t>
            </a:r>
            <a:endParaRPr lang="en-US" sz="1400" dirty="0">
              <a:latin typeface="Times New Roman" panose="02020603050405020304" pitchFamily="18" charset="0"/>
              <a:cs typeface="Times New Roman" panose="02020603050405020304" pitchFamily="18" charset="0"/>
            </a:endParaRPr>
          </a:p>
        </p:txBody>
      </p:sp>
      <p:pic>
        <p:nvPicPr>
          <p:cNvPr id="29" name="Picture 28">
            <a:extLst>
              <a:ext uri="{FF2B5EF4-FFF2-40B4-BE49-F238E27FC236}">
                <a16:creationId xmlns:a16="http://schemas.microsoft.com/office/drawing/2014/main" id="{D8F248DA-4987-64A2-4CF0-AFB306633294}"/>
              </a:ext>
            </a:extLst>
          </p:cNvPr>
          <p:cNvPicPr>
            <a:picLocks noChangeAspect="1"/>
          </p:cNvPicPr>
          <p:nvPr/>
        </p:nvPicPr>
        <p:blipFill>
          <a:blip r:embed="rId8"/>
          <a:stretch>
            <a:fillRect/>
          </a:stretch>
        </p:blipFill>
        <p:spPr>
          <a:xfrm>
            <a:off x="12592289" y="7778204"/>
            <a:ext cx="2038111" cy="4398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505"/>
          </a:xfrm>
          <a:prstGeom prst="rect">
            <a:avLst/>
          </a:prstGeom>
        </p:spPr>
      </p:pic>
      <p:sp>
        <p:nvSpPr>
          <p:cNvPr id="3" name="Text 0"/>
          <p:cNvSpPr/>
          <p:nvPr/>
        </p:nvSpPr>
        <p:spPr>
          <a:xfrm>
            <a:off x="811530" y="637580"/>
            <a:ext cx="4091702" cy="511493"/>
          </a:xfrm>
          <a:prstGeom prst="rect">
            <a:avLst/>
          </a:prstGeom>
          <a:noFill/>
          <a:ln/>
        </p:spPr>
        <p:txBody>
          <a:bodyPr wrap="none" lIns="0" tIns="0" rIns="0" bIns="0" rtlCol="0" anchor="t"/>
          <a:lstStyle/>
          <a:p>
            <a:pPr marL="0" indent="0" algn="l">
              <a:lnSpc>
                <a:spcPts val="4000"/>
              </a:lnSpc>
              <a:buNone/>
            </a:pPr>
            <a:r>
              <a:rPr lang="en-US" sz="3200" dirty="0">
                <a:solidFill>
                  <a:srgbClr val="D73AD7"/>
                </a:solidFill>
                <a:latin typeface="Source Serif 4 Semi Bold" pitchFamily="34" charset="0"/>
                <a:ea typeface="Source Serif 4 Semi Bold" pitchFamily="34" charset="-122"/>
                <a:cs typeface="Source Serif 4 Semi Bold" pitchFamily="34" charset="-120"/>
              </a:rPr>
              <a:t>Conclusion</a:t>
            </a:r>
            <a:endParaRPr lang="en-US" sz="3200" dirty="0"/>
          </a:p>
        </p:txBody>
      </p:sp>
      <p:sp>
        <p:nvSpPr>
          <p:cNvPr id="4" name="Text 1"/>
          <p:cNvSpPr/>
          <p:nvPr/>
        </p:nvSpPr>
        <p:spPr>
          <a:xfrm>
            <a:off x="811530" y="1409819"/>
            <a:ext cx="7520940" cy="1112996"/>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Source Sans 3" pitchFamily="34" charset="0"/>
                <a:ea typeface="Source Sans 3" pitchFamily="34" charset="-122"/>
                <a:cs typeface="Source Sans 3" pitchFamily="34" charset="-120"/>
              </a:rPr>
              <a:t>This project successfully demonstrates how Power BI transforms Indian election data into actionable insights through interactive dashboards. By analyzing party performance, voting trends, gender participation, and constituency-wise results, the visualization platform enables political parties, candidates, and citizens to understand complex election outcomes with remarkable clarity.</a:t>
            </a:r>
            <a:endParaRPr lang="en-US" sz="1350" dirty="0"/>
          </a:p>
        </p:txBody>
      </p:sp>
      <p:sp>
        <p:nvSpPr>
          <p:cNvPr id="5" name="Shape 2"/>
          <p:cNvSpPr/>
          <p:nvPr/>
        </p:nvSpPr>
        <p:spPr>
          <a:xfrm>
            <a:off x="811530" y="2718435"/>
            <a:ext cx="3673554" cy="1974771"/>
          </a:xfrm>
          <a:prstGeom prst="roundRect">
            <a:avLst>
              <a:gd name="adj" fmla="val 3699"/>
            </a:avLst>
          </a:prstGeom>
          <a:solidFill>
            <a:srgbClr val="F4D4F7"/>
          </a:solidFill>
          <a:ln w="7620">
            <a:solidFill>
              <a:srgbClr val="DABADD"/>
            </a:solidFill>
            <a:prstDash val="solid"/>
          </a:ln>
        </p:spPr>
        <p:txBody>
          <a:bodyPr/>
          <a:lstStyle/>
          <a:p>
            <a:endParaRPr lang="en-IN"/>
          </a:p>
        </p:txBody>
      </p:sp>
      <p:pic>
        <p:nvPicPr>
          <p:cNvPr id="6" name="Image 1" descr="preencoded.png"/>
          <p:cNvPicPr>
            <a:picLocks noChangeAspect="1"/>
          </p:cNvPicPr>
          <p:nvPr/>
        </p:nvPicPr>
        <p:blipFill>
          <a:blip r:embed="rId4"/>
          <a:stretch>
            <a:fillRect/>
          </a:stretch>
        </p:blipFill>
        <p:spPr>
          <a:xfrm>
            <a:off x="992981" y="2899886"/>
            <a:ext cx="521613" cy="521613"/>
          </a:xfrm>
          <a:prstGeom prst="rect">
            <a:avLst/>
          </a:prstGeom>
        </p:spPr>
      </p:pic>
      <p:pic>
        <p:nvPicPr>
          <p:cNvPr id="7"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6452" y="3043237"/>
            <a:ext cx="234672" cy="234672"/>
          </a:xfrm>
          <a:prstGeom prst="rect">
            <a:avLst/>
          </a:prstGeom>
        </p:spPr>
      </p:pic>
      <p:sp>
        <p:nvSpPr>
          <p:cNvPr id="8" name="Text 3"/>
          <p:cNvSpPr/>
          <p:nvPr/>
        </p:nvSpPr>
        <p:spPr>
          <a:xfrm>
            <a:off x="992981" y="3595330"/>
            <a:ext cx="2045851" cy="255627"/>
          </a:xfrm>
          <a:prstGeom prst="rect">
            <a:avLst/>
          </a:prstGeom>
          <a:noFill/>
          <a:ln/>
        </p:spPr>
        <p:txBody>
          <a:bodyPr wrap="none" lIns="0" tIns="0" rIns="0" bIns="0" rtlCol="0" anchor="t"/>
          <a:lstStyle/>
          <a:p>
            <a:pPr marL="0" indent="0" algn="l">
              <a:lnSpc>
                <a:spcPts val="20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Interactive Analysis</a:t>
            </a:r>
            <a:endParaRPr lang="en-US" sz="1600" dirty="0"/>
          </a:p>
        </p:txBody>
      </p:sp>
      <p:sp>
        <p:nvSpPr>
          <p:cNvPr id="9" name="Text 4"/>
          <p:cNvSpPr/>
          <p:nvPr/>
        </p:nvSpPr>
        <p:spPr>
          <a:xfrm>
            <a:off x="992981" y="3955256"/>
            <a:ext cx="3310652" cy="556498"/>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Source Sans 3" pitchFamily="34" charset="0"/>
                <a:ea typeface="Source Sans 3" pitchFamily="34" charset="-122"/>
                <a:cs typeface="Source Sans 3" pitchFamily="34" charset="-120"/>
              </a:rPr>
              <a:t>Dynamic dashboards reveal patterns across multiple electoral dimensions</a:t>
            </a:r>
            <a:endParaRPr lang="en-US" sz="1350" dirty="0"/>
          </a:p>
        </p:txBody>
      </p:sp>
      <p:sp>
        <p:nvSpPr>
          <p:cNvPr id="10" name="Shape 5"/>
          <p:cNvSpPr/>
          <p:nvPr/>
        </p:nvSpPr>
        <p:spPr>
          <a:xfrm>
            <a:off x="4658916" y="2718435"/>
            <a:ext cx="3673554" cy="1974771"/>
          </a:xfrm>
          <a:prstGeom prst="roundRect">
            <a:avLst>
              <a:gd name="adj" fmla="val 3699"/>
            </a:avLst>
          </a:prstGeom>
          <a:solidFill>
            <a:srgbClr val="F4D4F7"/>
          </a:solidFill>
          <a:ln w="7620">
            <a:solidFill>
              <a:srgbClr val="DABADD"/>
            </a:solidFill>
            <a:prstDash val="solid"/>
          </a:ln>
        </p:spPr>
        <p:txBody>
          <a:bodyPr/>
          <a:lstStyle/>
          <a:p>
            <a:endParaRPr lang="en-IN"/>
          </a:p>
        </p:txBody>
      </p:sp>
      <p:pic>
        <p:nvPicPr>
          <p:cNvPr id="11" name="Image 3" descr="preencoded.png"/>
          <p:cNvPicPr>
            <a:picLocks noChangeAspect="1"/>
          </p:cNvPicPr>
          <p:nvPr/>
        </p:nvPicPr>
        <p:blipFill>
          <a:blip r:embed="rId7"/>
          <a:stretch>
            <a:fillRect/>
          </a:stretch>
        </p:blipFill>
        <p:spPr>
          <a:xfrm>
            <a:off x="4840367" y="2899886"/>
            <a:ext cx="521613" cy="521613"/>
          </a:xfrm>
          <a:prstGeom prst="rect">
            <a:avLst/>
          </a:prstGeom>
        </p:spPr>
      </p:pic>
      <p:pic>
        <p:nvPicPr>
          <p:cNvPr id="12"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3837" y="3043237"/>
            <a:ext cx="234672" cy="234672"/>
          </a:xfrm>
          <a:prstGeom prst="rect">
            <a:avLst/>
          </a:prstGeom>
        </p:spPr>
      </p:pic>
      <p:sp>
        <p:nvSpPr>
          <p:cNvPr id="13" name="Text 6"/>
          <p:cNvSpPr/>
          <p:nvPr/>
        </p:nvSpPr>
        <p:spPr>
          <a:xfrm>
            <a:off x="4840367" y="3595330"/>
            <a:ext cx="2045851" cy="255627"/>
          </a:xfrm>
          <a:prstGeom prst="rect">
            <a:avLst/>
          </a:prstGeom>
          <a:noFill/>
          <a:ln/>
        </p:spPr>
        <p:txBody>
          <a:bodyPr wrap="none" lIns="0" tIns="0" rIns="0" bIns="0" rtlCol="0" anchor="t"/>
          <a:lstStyle/>
          <a:p>
            <a:pPr marL="0" indent="0" algn="l">
              <a:lnSpc>
                <a:spcPts val="20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Voter Insights</a:t>
            </a:r>
            <a:endParaRPr lang="en-US" sz="1600" dirty="0"/>
          </a:p>
        </p:txBody>
      </p:sp>
      <p:sp>
        <p:nvSpPr>
          <p:cNvPr id="14" name="Text 7"/>
          <p:cNvSpPr/>
          <p:nvPr/>
        </p:nvSpPr>
        <p:spPr>
          <a:xfrm>
            <a:off x="4840367" y="3955256"/>
            <a:ext cx="3310652" cy="556498"/>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Source Sans 3" pitchFamily="34" charset="0"/>
                <a:ea typeface="Source Sans 3" pitchFamily="34" charset="-122"/>
                <a:cs typeface="Source Sans 3" pitchFamily="34" charset="-120"/>
              </a:rPr>
              <a:t>Gender participation and demographic trends made transparent</a:t>
            </a:r>
            <a:endParaRPr lang="en-US" sz="1350" dirty="0"/>
          </a:p>
        </p:txBody>
      </p:sp>
      <p:sp>
        <p:nvSpPr>
          <p:cNvPr id="15" name="Shape 8"/>
          <p:cNvSpPr/>
          <p:nvPr/>
        </p:nvSpPr>
        <p:spPr>
          <a:xfrm>
            <a:off x="811530" y="4867037"/>
            <a:ext cx="7520940" cy="1696522"/>
          </a:xfrm>
          <a:prstGeom prst="roundRect">
            <a:avLst>
              <a:gd name="adj" fmla="val 4305"/>
            </a:avLst>
          </a:prstGeom>
          <a:solidFill>
            <a:srgbClr val="F4D4F7"/>
          </a:solidFill>
          <a:ln w="7620">
            <a:solidFill>
              <a:srgbClr val="DABADD"/>
            </a:solidFill>
            <a:prstDash val="solid"/>
          </a:ln>
        </p:spPr>
        <p:txBody>
          <a:bodyPr/>
          <a:lstStyle/>
          <a:p>
            <a:endParaRPr lang="en-IN"/>
          </a:p>
        </p:txBody>
      </p:sp>
      <p:pic>
        <p:nvPicPr>
          <p:cNvPr id="16" name="Image 5" descr="preencoded.png"/>
          <p:cNvPicPr>
            <a:picLocks noChangeAspect="1"/>
          </p:cNvPicPr>
          <p:nvPr/>
        </p:nvPicPr>
        <p:blipFill>
          <a:blip r:embed="rId10"/>
          <a:stretch>
            <a:fillRect/>
          </a:stretch>
        </p:blipFill>
        <p:spPr>
          <a:xfrm>
            <a:off x="992981" y="5048488"/>
            <a:ext cx="521613" cy="521613"/>
          </a:xfrm>
          <a:prstGeom prst="rect">
            <a:avLst/>
          </a:prstGeom>
        </p:spPr>
      </p:pic>
      <p:pic>
        <p:nvPicPr>
          <p:cNvPr id="17" name="Image 6"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6452" y="5191839"/>
            <a:ext cx="234672" cy="234672"/>
          </a:xfrm>
          <a:prstGeom prst="rect">
            <a:avLst/>
          </a:prstGeom>
        </p:spPr>
      </p:pic>
      <p:sp>
        <p:nvSpPr>
          <p:cNvPr id="18" name="Text 9"/>
          <p:cNvSpPr/>
          <p:nvPr/>
        </p:nvSpPr>
        <p:spPr>
          <a:xfrm>
            <a:off x="992981" y="5743932"/>
            <a:ext cx="2193846" cy="255627"/>
          </a:xfrm>
          <a:prstGeom prst="rect">
            <a:avLst/>
          </a:prstGeom>
          <a:noFill/>
          <a:ln/>
        </p:spPr>
        <p:txBody>
          <a:bodyPr wrap="none" lIns="0" tIns="0" rIns="0" bIns="0" rtlCol="0" anchor="t"/>
          <a:lstStyle/>
          <a:p>
            <a:pPr marL="0" indent="0" algn="l">
              <a:lnSpc>
                <a:spcPts val="20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Data-Driven Decisions</a:t>
            </a:r>
            <a:endParaRPr lang="en-US" sz="1600" dirty="0"/>
          </a:p>
        </p:txBody>
      </p:sp>
      <p:sp>
        <p:nvSpPr>
          <p:cNvPr id="19" name="Text 10"/>
          <p:cNvSpPr/>
          <p:nvPr/>
        </p:nvSpPr>
        <p:spPr>
          <a:xfrm>
            <a:off x="992981" y="6103858"/>
            <a:ext cx="7158038" cy="278249"/>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Source Sans 3" pitchFamily="34" charset="0"/>
                <a:ea typeface="Source Sans 3" pitchFamily="34" charset="-122"/>
                <a:cs typeface="Source Sans 3" pitchFamily="34" charset="-120"/>
              </a:rPr>
              <a:t>Converting raw datasets into strategic electoral intelligence</a:t>
            </a:r>
            <a:endParaRPr lang="en-US" sz="1350" dirty="0"/>
          </a:p>
        </p:txBody>
      </p:sp>
      <p:sp>
        <p:nvSpPr>
          <p:cNvPr id="20" name="Text 11"/>
          <p:cNvSpPr/>
          <p:nvPr/>
        </p:nvSpPr>
        <p:spPr>
          <a:xfrm>
            <a:off x="811530" y="6759178"/>
            <a:ext cx="7520940" cy="834747"/>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Source Sans 3" pitchFamily="34" charset="0"/>
                <a:ea typeface="Source Sans 3" pitchFamily="34" charset="-122"/>
                <a:cs typeface="Source Sans 3" pitchFamily="34" charset="-120"/>
              </a:rPr>
              <a:t>Overall, this analysis proves that sophisticated data visualization plays a vital role in democratizing access to large-scale election information, making democratic processes more transparent and understandable for all stakeholders.</a:t>
            </a:r>
            <a:endParaRPr lang="en-US" sz="1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733901"/>
            <a:ext cx="7468553" cy="1337667"/>
          </a:xfrm>
          <a:prstGeom prst="rect">
            <a:avLst/>
          </a:prstGeom>
          <a:noFill/>
          <a:ln/>
        </p:spPr>
        <p:txBody>
          <a:bodyPr wrap="none" lIns="0" tIns="0" rIns="0" bIns="0" rtlCol="0" anchor="t"/>
          <a:lstStyle/>
          <a:p>
            <a:pPr marL="0" indent="0" algn="l">
              <a:lnSpc>
                <a:spcPts val="10500"/>
              </a:lnSpc>
              <a:buNone/>
            </a:pPr>
            <a:r>
              <a:rPr lang="en-US" sz="8400" dirty="0">
                <a:solidFill>
                  <a:srgbClr val="D73AD7"/>
                </a:solidFill>
                <a:latin typeface="Source Serif 4 Semi Bold" pitchFamily="34" charset="0"/>
                <a:ea typeface="Source Serif 4 Semi Bold" pitchFamily="34" charset="-122"/>
                <a:cs typeface="Source Serif 4 Semi Bold" pitchFamily="34" charset="-120"/>
              </a:rPr>
              <a:t>Thank You</a:t>
            </a:r>
            <a:endParaRPr lang="en-US" sz="8400" dirty="0"/>
          </a:p>
        </p:txBody>
      </p:sp>
      <p:sp>
        <p:nvSpPr>
          <p:cNvPr id="4" name="Text 1"/>
          <p:cNvSpPr/>
          <p:nvPr/>
        </p:nvSpPr>
        <p:spPr>
          <a:xfrm>
            <a:off x="6324124" y="2412683"/>
            <a:ext cx="4280654" cy="534948"/>
          </a:xfrm>
          <a:prstGeom prst="rect">
            <a:avLst/>
          </a:prstGeom>
          <a:noFill/>
          <a:ln/>
        </p:spPr>
        <p:txBody>
          <a:bodyPr wrap="none" lIns="0" tIns="0" rIns="0" bIns="0" rtlCol="0" anchor="t"/>
          <a:lstStyle/>
          <a:p>
            <a:pPr marL="0" indent="0" algn="l">
              <a:lnSpc>
                <a:spcPts val="4200"/>
              </a:lnSpc>
              <a:buNone/>
            </a:pPr>
            <a:r>
              <a:rPr lang="en-US" sz="3350" dirty="0">
                <a:solidFill>
                  <a:srgbClr val="D73AD7"/>
                </a:solidFill>
                <a:latin typeface="Source Serif 4 Semi Bold" pitchFamily="34" charset="0"/>
                <a:ea typeface="Source Serif 4 Semi Bold" pitchFamily="34" charset="-122"/>
                <a:cs typeface="Source Serif 4 Semi Bold" pitchFamily="34" charset="-120"/>
              </a:rPr>
              <a:t>Team B</a:t>
            </a:r>
            <a:endParaRPr lang="en-US" sz="3350" dirty="0"/>
          </a:p>
        </p:txBody>
      </p:sp>
      <p:sp>
        <p:nvSpPr>
          <p:cNvPr id="5" name="Shape 2"/>
          <p:cNvSpPr/>
          <p:nvPr/>
        </p:nvSpPr>
        <p:spPr>
          <a:xfrm>
            <a:off x="6324124" y="3288744"/>
            <a:ext cx="7468553" cy="795695"/>
          </a:xfrm>
          <a:prstGeom prst="roundRect">
            <a:avLst>
              <a:gd name="adj" fmla="val 6738"/>
            </a:avLst>
          </a:prstGeom>
          <a:solidFill>
            <a:srgbClr val="FFFFFF">
              <a:alpha val="95000"/>
            </a:srgbClr>
          </a:solidFill>
          <a:ln w="30480">
            <a:solidFill>
              <a:srgbClr val="DABADD"/>
            </a:solidFill>
            <a:prstDash val="solid"/>
          </a:ln>
        </p:spPr>
        <p:txBody>
          <a:bodyPr/>
          <a:lstStyle/>
          <a:p>
            <a:endParaRPr lang="en-IN"/>
          </a:p>
        </p:txBody>
      </p:sp>
      <p:sp>
        <p:nvSpPr>
          <p:cNvPr id="6" name="Text 3"/>
          <p:cNvSpPr/>
          <p:nvPr/>
        </p:nvSpPr>
        <p:spPr>
          <a:xfrm>
            <a:off x="6582013" y="3546634"/>
            <a:ext cx="3293388" cy="401360"/>
          </a:xfrm>
          <a:prstGeom prst="rect">
            <a:avLst/>
          </a:prstGeom>
          <a:noFill/>
          <a:ln/>
        </p:spPr>
        <p:txBody>
          <a:bodyPr wrap="none" lIns="0" tIns="0" rIns="0" bIns="0" rtlCol="0" anchor="t"/>
          <a:lstStyle/>
          <a:p>
            <a:pPr marL="0" indent="0" algn="l">
              <a:lnSpc>
                <a:spcPts val="3150"/>
              </a:lnSpc>
              <a:buNone/>
            </a:pPr>
            <a:r>
              <a:rPr lang="en-US" sz="2500" dirty="0">
                <a:solidFill>
                  <a:srgbClr val="272525"/>
                </a:solidFill>
                <a:latin typeface="Source Serif 4 Semi Bold" pitchFamily="34" charset="0"/>
                <a:ea typeface="Source Serif 4 Semi Bold" pitchFamily="34" charset="-122"/>
                <a:cs typeface="Source Serif 4 Semi Bold" pitchFamily="34" charset="-120"/>
              </a:rPr>
              <a:t>Guda Anurag Prateek</a:t>
            </a:r>
            <a:endParaRPr lang="en-US" sz="2500" dirty="0"/>
          </a:p>
        </p:txBody>
      </p:sp>
      <p:sp>
        <p:nvSpPr>
          <p:cNvPr id="7" name="Text 4"/>
          <p:cNvSpPr/>
          <p:nvPr/>
        </p:nvSpPr>
        <p:spPr>
          <a:xfrm>
            <a:off x="6582013" y="4084439"/>
            <a:ext cx="6952774" cy="363855"/>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Shape 5"/>
          <p:cNvSpPr/>
          <p:nvPr/>
        </p:nvSpPr>
        <p:spPr>
          <a:xfrm>
            <a:off x="6324123" y="4388328"/>
            <a:ext cx="7468553" cy="886659"/>
          </a:xfrm>
          <a:prstGeom prst="roundRect">
            <a:avLst>
              <a:gd name="adj" fmla="val 6738"/>
            </a:avLst>
          </a:prstGeom>
          <a:solidFill>
            <a:srgbClr val="FFFFFF">
              <a:alpha val="95000"/>
            </a:srgbClr>
          </a:solidFill>
          <a:ln w="30480">
            <a:solidFill>
              <a:srgbClr val="DABADD"/>
            </a:solidFill>
            <a:prstDash val="solid"/>
          </a:ln>
        </p:spPr>
        <p:txBody>
          <a:bodyPr/>
          <a:lstStyle/>
          <a:p>
            <a:endParaRPr lang="en-IN"/>
          </a:p>
        </p:txBody>
      </p:sp>
      <p:sp>
        <p:nvSpPr>
          <p:cNvPr id="9" name="Text 6"/>
          <p:cNvSpPr/>
          <p:nvPr/>
        </p:nvSpPr>
        <p:spPr>
          <a:xfrm>
            <a:off x="6582013" y="4622721"/>
            <a:ext cx="3210520" cy="401360"/>
          </a:xfrm>
          <a:prstGeom prst="rect">
            <a:avLst/>
          </a:prstGeom>
          <a:noFill/>
          <a:ln/>
        </p:spPr>
        <p:txBody>
          <a:bodyPr wrap="none" lIns="0" tIns="0" rIns="0" bIns="0" rtlCol="0" anchor="t"/>
          <a:lstStyle/>
          <a:p>
            <a:pPr marL="0" indent="0" algn="l">
              <a:lnSpc>
                <a:spcPts val="3150"/>
              </a:lnSpc>
              <a:buNone/>
            </a:pPr>
            <a:r>
              <a:rPr lang="en-US" sz="2500" dirty="0">
                <a:solidFill>
                  <a:srgbClr val="272525"/>
                </a:solidFill>
                <a:latin typeface="Source Serif 4 Semi Bold" pitchFamily="34" charset="0"/>
                <a:ea typeface="Source Serif 4 Semi Bold" pitchFamily="34" charset="-122"/>
                <a:cs typeface="Source Serif 4 Semi Bold" pitchFamily="34" charset="-120"/>
              </a:rPr>
              <a:t>Abhinav Bhutra</a:t>
            </a:r>
            <a:endParaRPr lang="en-US" sz="2500" dirty="0"/>
          </a:p>
        </p:txBody>
      </p:sp>
      <p:sp>
        <p:nvSpPr>
          <p:cNvPr id="10" name="Text 7"/>
          <p:cNvSpPr/>
          <p:nvPr/>
        </p:nvSpPr>
        <p:spPr>
          <a:xfrm>
            <a:off x="6582013" y="5729288"/>
            <a:ext cx="6952774" cy="363855"/>
          </a:xfrm>
          <a:prstGeom prst="rect">
            <a:avLst/>
          </a:prstGeom>
          <a:noFill/>
          <a:ln/>
        </p:spPr>
        <p:txBody>
          <a:bodyPr wrap="none" lIns="0" tIns="0" rIns="0" bIns="0" rtlCol="0" anchor="t"/>
          <a:lstStyle/>
          <a:p>
            <a:pPr marL="0" indent="0" algn="l">
              <a:lnSpc>
                <a:spcPts val="2850"/>
              </a:lnSpc>
              <a:buNone/>
            </a:pPr>
            <a:endParaRPr lang="en-US" sz="1750" dirty="0"/>
          </a:p>
        </p:txBody>
      </p:sp>
      <p:sp>
        <p:nvSpPr>
          <p:cNvPr id="11" name="Shape 8"/>
          <p:cNvSpPr/>
          <p:nvPr/>
        </p:nvSpPr>
        <p:spPr>
          <a:xfrm>
            <a:off x="6324122" y="5699464"/>
            <a:ext cx="7468553" cy="917138"/>
          </a:xfrm>
          <a:prstGeom prst="roundRect">
            <a:avLst>
              <a:gd name="adj" fmla="val 10414"/>
            </a:avLst>
          </a:prstGeom>
          <a:solidFill>
            <a:srgbClr val="FFFFFF">
              <a:alpha val="95000"/>
            </a:srgbClr>
          </a:solidFill>
          <a:ln w="30480">
            <a:solidFill>
              <a:srgbClr val="DABADD"/>
            </a:solidFill>
            <a:prstDash val="solid"/>
          </a:ln>
        </p:spPr>
        <p:txBody>
          <a:bodyPr/>
          <a:lstStyle/>
          <a:p>
            <a:endParaRPr lang="en-IN"/>
          </a:p>
        </p:txBody>
      </p:sp>
      <p:sp>
        <p:nvSpPr>
          <p:cNvPr id="12" name="Text 9"/>
          <p:cNvSpPr/>
          <p:nvPr/>
        </p:nvSpPr>
        <p:spPr>
          <a:xfrm>
            <a:off x="6582013" y="5979787"/>
            <a:ext cx="3210520" cy="401360"/>
          </a:xfrm>
          <a:prstGeom prst="rect">
            <a:avLst/>
          </a:prstGeom>
          <a:noFill/>
          <a:ln/>
        </p:spPr>
        <p:txBody>
          <a:bodyPr wrap="none" lIns="0" tIns="0" rIns="0" bIns="0" rtlCol="0" anchor="t"/>
          <a:lstStyle/>
          <a:p>
            <a:pPr marL="0" indent="0" algn="l">
              <a:lnSpc>
                <a:spcPts val="3150"/>
              </a:lnSpc>
              <a:buNone/>
            </a:pPr>
            <a:r>
              <a:rPr lang="en-US" sz="2500" dirty="0">
                <a:solidFill>
                  <a:srgbClr val="272525"/>
                </a:solidFill>
                <a:latin typeface="Source Serif 4 Semi Bold" pitchFamily="34" charset="0"/>
                <a:ea typeface="Source Serif 4 Semi Bold" pitchFamily="34" charset="-122"/>
                <a:cs typeface="Source Serif 4 Semi Bold" pitchFamily="34" charset="-120"/>
              </a:rPr>
              <a:t>Nalla Deepika</a:t>
            </a:r>
            <a:endParaRPr lang="en-US" sz="2500" dirty="0"/>
          </a:p>
        </p:txBody>
      </p:sp>
      <p:pic>
        <p:nvPicPr>
          <p:cNvPr id="13" name="Picture 12">
            <a:extLst>
              <a:ext uri="{FF2B5EF4-FFF2-40B4-BE49-F238E27FC236}">
                <a16:creationId xmlns:a16="http://schemas.microsoft.com/office/drawing/2014/main" id="{B52A7818-46A0-4870-1D62-4B114C63FDD6}"/>
              </a:ext>
            </a:extLst>
          </p:cNvPr>
          <p:cNvPicPr>
            <a:picLocks noChangeAspect="1"/>
          </p:cNvPicPr>
          <p:nvPr/>
        </p:nvPicPr>
        <p:blipFill>
          <a:blip r:embed="rId4"/>
          <a:stretch>
            <a:fillRect/>
          </a:stretch>
        </p:blipFill>
        <p:spPr>
          <a:xfrm>
            <a:off x="12592289" y="7778204"/>
            <a:ext cx="2038111" cy="4398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7123" y="626388"/>
            <a:ext cx="1154340" cy="421958"/>
          </a:xfrm>
          <a:prstGeom prst="roundRect">
            <a:avLst>
              <a:gd name="adj" fmla="val 17231"/>
            </a:avLst>
          </a:prstGeom>
          <a:noFill/>
          <a:ln w="7620">
            <a:solidFill>
              <a:srgbClr val="D75BE2"/>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3" name="Text 1"/>
          <p:cNvSpPr/>
          <p:nvPr/>
        </p:nvSpPr>
        <p:spPr>
          <a:xfrm>
            <a:off x="934522" y="698897"/>
            <a:ext cx="753308" cy="276939"/>
          </a:xfrm>
          <a:prstGeom prst="rect">
            <a:avLst/>
          </a:prstGeom>
          <a:noFill/>
          <a:ln/>
        </p:spPr>
        <p:txBody>
          <a:bodyPr wrap="none" lIns="0" tIns="0" rIns="0" bIns="0" rtlCol="0" anchor="t"/>
          <a:lstStyle/>
          <a:p>
            <a:pPr marL="0" indent="0" algn="l">
              <a:lnSpc>
                <a:spcPts val="2150"/>
              </a:lnSpc>
              <a:buNone/>
            </a:pPr>
            <a:r>
              <a:rPr lang="en-US" sz="1350" dirty="0">
                <a:solidFill>
                  <a:srgbClr val="D75BE2"/>
                </a:solidFill>
                <a:latin typeface="Times New Roman" panose="02020603050405020304" pitchFamily="18" charset="0"/>
                <a:ea typeface="Source Sans 3" pitchFamily="34" charset="-122"/>
                <a:cs typeface="Times New Roman" panose="02020603050405020304" pitchFamily="18" charset="0"/>
              </a:rPr>
              <a:t>ABSTRACT</a:t>
            </a:r>
            <a:endParaRPr lang="en-US" sz="1350" dirty="0">
              <a:latin typeface="Times New Roman" panose="02020603050405020304" pitchFamily="18" charset="0"/>
              <a:cs typeface="Times New Roman" panose="02020603050405020304" pitchFamily="18" charset="0"/>
            </a:endParaRPr>
          </a:p>
        </p:txBody>
      </p:sp>
      <p:sp>
        <p:nvSpPr>
          <p:cNvPr id="4" name="Text 2"/>
          <p:cNvSpPr/>
          <p:nvPr/>
        </p:nvSpPr>
        <p:spPr>
          <a:xfrm>
            <a:off x="797123" y="1134785"/>
            <a:ext cx="13036153" cy="1272778"/>
          </a:xfrm>
          <a:prstGeom prst="rect">
            <a:avLst/>
          </a:prstGeom>
          <a:noFill/>
          <a:ln/>
        </p:spPr>
        <p:txBody>
          <a:bodyPr wrap="square" lIns="0" tIns="0" rIns="0" bIns="0" rtlCol="0" anchor="t"/>
          <a:lstStyle/>
          <a:p>
            <a:pPr marL="0" indent="0" algn="l">
              <a:lnSpc>
                <a:spcPts val="5000"/>
              </a:lnSpc>
              <a:buNone/>
            </a:pPr>
            <a:r>
              <a:rPr lang="en-US" sz="4000" dirty="0">
                <a:solidFill>
                  <a:srgbClr val="D73AD7"/>
                </a:solidFill>
                <a:latin typeface="Times New Roman" panose="02020603050405020304" pitchFamily="18" charset="0"/>
                <a:ea typeface="Source Serif 4 Semi Bold" pitchFamily="34" charset="-122"/>
                <a:cs typeface="Times New Roman" panose="02020603050405020304" pitchFamily="18" charset="0"/>
              </a:rPr>
              <a:t>Making Election Data Accessible Through Visualization</a:t>
            </a:r>
            <a:endParaRPr lang="en-US" sz="4000" dirty="0">
              <a:latin typeface="Times New Roman" panose="02020603050405020304" pitchFamily="18" charset="0"/>
              <a:cs typeface="Times New Roman" panose="02020603050405020304" pitchFamily="18" charset="0"/>
            </a:endParaRPr>
          </a:p>
        </p:txBody>
      </p:sp>
      <p:sp>
        <p:nvSpPr>
          <p:cNvPr id="5" name="Text 3"/>
          <p:cNvSpPr/>
          <p:nvPr/>
        </p:nvSpPr>
        <p:spPr>
          <a:xfrm>
            <a:off x="797123" y="2926794"/>
            <a:ext cx="7610475" cy="1038344"/>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Times New Roman" panose="02020603050405020304" pitchFamily="18" charset="0"/>
                <a:ea typeface="Source Sans 3" pitchFamily="34" charset="-122"/>
                <a:cs typeface="Times New Roman" panose="02020603050405020304" pitchFamily="18" charset="0"/>
              </a:rPr>
              <a:t>Elections form the cornerstone of democracy in India, empowering citizens to select their representatives. Yet raw election data remains dense and challenging to interpret for most stakeholders.</a:t>
            </a:r>
            <a:endParaRPr lang="en-US" sz="1700" dirty="0">
              <a:latin typeface="Times New Roman" panose="02020603050405020304" pitchFamily="18" charset="0"/>
              <a:cs typeface="Times New Roman" panose="02020603050405020304" pitchFamily="18" charset="0"/>
            </a:endParaRPr>
          </a:p>
        </p:txBody>
      </p:sp>
      <p:sp>
        <p:nvSpPr>
          <p:cNvPr id="6" name="Text 4"/>
          <p:cNvSpPr/>
          <p:nvPr/>
        </p:nvSpPr>
        <p:spPr>
          <a:xfrm>
            <a:off x="797123" y="4159806"/>
            <a:ext cx="7610475" cy="1384459"/>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Times New Roman" panose="02020603050405020304" pitchFamily="18" charset="0"/>
                <a:ea typeface="Source Sans 3" pitchFamily="34" charset="-122"/>
                <a:cs typeface="Times New Roman" panose="02020603050405020304" pitchFamily="18" charset="0"/>
              </a:rPr>
              <a:t>This project harnesses Power BI's analytical capabilities to transform complex electoral datasets into clear, actionable insights. Through interactive dashboards and strategic visualizations, we illuminate patterns in party performance, vote distribution, gender participation, and constituency-level trends.</a:t>
            </a:r>
            <a:endParaRPr lang="en-US" sz="1700" dirty="0">
              <a:latin typeface="Times New Roman" panose="02020603050405020304" pitchFamily="18" charset="0"/>
              <a:cs typeface="Times New Roman" panose="02020603050405020304" pitchFamily="18" charset="0"/>
            </a:endParaRPr>
          </a:p>
        </p:txBody>
      </p:sp>
      <p:sp>
        <p:nvSpPr>
          <p:cNvPr id="7" name="Text 5"/>
          <p:cNvSpPr/>
          <p:nvPr/>
        </p:nvSpPr>
        <p:spPr>
          <a:xfrm>
            <a:off x="797123" y="5738932"/>
            <a:ext cx="7610475" cy="1038344"/>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Times New Roman" panose="02020603050405020304" pitchFamily="18" charset="0"/>
                <a:ea typeface="Source Sans 3" pitchFamily="34" charset="-122"/>
                <a:cs typeface="Times New Roman" panose="02020603050405020304" pitchFamily="18" charset="0"/>
              </a:rPr>
              <a:t>Our approach bridges the gap between data complexity and public understanding, serving both everyday citizens and political strategists with accessible election intelligence.</a:t>
            </a:r>
            <a:endParaRPr lang="en-US" sz="1700" dirty="0">
              <a:latin typeface="Times New Roman" panose="02020603050405020304" pitchFamily="18" charset="0"/>
              <a:cs typeface="Times New Roman" panose="02020603050405020304" pitchFamily="18" charset="0"/>
            </a:endParaRPr>
          </a:p>
        </p:txBody>
      </p:sp>
      <p:pic>
        <p:nvPicPr>
          <p:cNvPr id="8" name="Image 0" descr="preencoded.png"/>
          <p:cNvPicPr>
            <a:picLocks noChangeAspect="1"/>
          </p:cNvPicPr>
          <p:nvPr/>
        </p:nvPicPr>
        <p:blipFill>
          <a:blip r:embed="rId3"/>
          <a:stretch>
            <a:fillRect/>
          </a:stretch>
        </p:blipFill>
        <p:spPr>
          <a:xfrm>
            <a:off x="8943142" y="2975491"/>
            <a:ext cx="4652724" cy="4652724"/>
          </a:xfrm>
          <a:prstGeom prst="rect">
            <a:avLst/>
          </a:prstGeom>
        </p:spPr>
      </p:pic>
      <p:pic>
        <p:nvPicPr>
          <p:cNvPr id="9" name="Picture 8">
            <a:extLst>
              <a:ext uri="{FF2B5EF4-FFF2-40B4-BE49-F238E27FC236}">
                <a16:creationId xmlns:a16="http://schemas.microsoft.com/office/drawing/2014/main" id="{91B390E2-329C-02C4-A5F3-7FD987361EBA}"/>
              </a:ext>
            </a:extLst>
          </p:cNvPr>
          <p:cNvPicPr>
            <a:picLocks noChangeAspect="1"/>
          </p:cNvPicPr>
          <p:nvPr/>
        </p:nvPicPr>
        <p:blipFill>
          <a:blip r:embed="rId4"/>
          <a:stretch>
            <a:fillRect/>
          </a:stretch>
        </p:blipFill>
        <p:spPr>
          <a:xfrm>
            <a:off x="12592289" y="7778204"/>
            <a:ext cx="2038111" cy="4398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772358"/>
            <a:ext cx="11929348" cy="668774"/>
          </a:xfrm>
          <a:prstGeom prst="rect">
            <a:avLst/>
          </a:prstGeom>
          <a:noFill/>
          <a:ln/>
        </p:spPr>
        <p:txBody>
          <a:bodyPr wrap="none" lIns="0" tIns="0" rIns="0" bIns="0" rtlCol="0" anchor="t"/>
          <a:lstStyle/>
          <a:p>
            <a:pPr marL="0" indent="0" algn="l">
              <a:lnSpc>
                <a:spcPts val="5250"/>
              </a:lnSpc>
              <a:buNone/>
            </a:pPr>
            <a:r>
              <a:rPr lang="en-US" sz="4200" dirty="0">
                <a:solidFill>
                  <a:srgbClr val="D73AD7"/>
                </a:solidFill>
                <a:latin typeface="Times New Roman" panose="02020603050405020304" pitchFamily="18" charset="0"/>
                <a:ea typeface="Source Serif 4 Semi Bold" pitchFamily="34" charset="-122"/>
                <a:cs typeface="Times New Roman" panose="02020603050405020304" pitchFamily="18" charset="0"/>
              </a:rPr>
              <a:t>Understanding India's Democratic Framework</a:t>
            </a:r>
            <a:endParaRPr lang="en-US" sz="42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837724" y="1895951"/>
            <a:ext cx="3922395" cy="2424113"/>
          </a:xfrm>
          <a:prstGeom prst="rect">
            <a:avLst/>
          </a:prstGeom>
        </p:spPr>
      </p:pic>
      <p:sp>
        <p:nvSpPr>
          <p:cNvPr id="4" name="Text 1"/>
          <p:cNvSpPr/>
          <p:nvPr/>
        </p:nvSpPr>
        <p:spPr>
          <a:xfrm>
            <a:off x="837724" y="4547473"/>
            <a:ext cx="3130748" cy="334328"/>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Times New Roman" panose="02020603050405020304" pitchFamily="18" charset="0"/>
                <a:ea typeface="Source Serif 4 Semi Bold" pitchFamily="34" charset="-122"/>
                <a:cs typeface="Times New Roman" panose="02020603050405020304" pitchFamily="18" charset="0"/>
              </a:rPr>
              <a:t>Parliamentary Elections</a:t>
            </a:r>
            <a:endParaRPr lang="en-US" sz="2100" dirty="0">
              <a:latin typeface="Times New Roman" panose="02020603050405020304" pitchFamily="18" charset="0"/>
              <a:cs typeface="Times New Roman" panose="02020603050405020304" pitchFamily="18" charset="0"/>
            </a:endParaRPr>
          </a:p>
        </p:txBody>
      </p:sp>
      <p:sp>
        <p:nvSpPr>
          <p:cNvPr id="5" name="Text 2"/>
          <p:cNvSpPr/>
          <p:nvPr/>
        </p:nvSpPr>
        <p:spPr>
          <a:xfrm>
            <a:off x="837724" y="5018246"/>
            <a:ext cx="4128849" cy="145542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Source Sans 3" pitchFamily="34" charset="-122"/>
                <a:cs typeface="Times New Roman" panose="02020603050405020304" pitchFamily="18" charset="0"/>
              </a:rPr>
              <a:t>National-level elections determine Members of Parliament who shape federal policy and governance across India's diverse landscape.</a:t>
            </a:r>
            <a:endParaRPr lang="en-US" sz="175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5250775" y="1895951"/>
            <a:ext cx="3922395" cy="2424113"/>
          </a:xfrm>
          <a:prstGeom prst="rect">
            <a:avLst/>
          </a:prstGeom>
        </p:spPr>
      </p:pic>
      <p:sp>
        <p:nvSpPr>
          <p:cNvPr id="7" name="Text 3"/>
          <p:cNvSpPr/>
          <p:nvPr/>
        </p:nvSpPr>
        <p:spPr>
          <a:xfrm>
            <a:off x="5250775" y="4547473"/>
            <a:ext cx="2675334" cy="334328"/>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Times New Roman" panose="02020603050405020304" pitchFamily="18" charset="0"/>
                <a:ea typeface="Source Serif 4 Semi Bold" pitchFamily="34" charset="-122"/>
                <a:cs typeface="Times New Roman" panose="02020603050405020304" pitchFamily="18" charset="0"/>
              </a:rPr>
              <a:t>Assembly Elections</a:t>
            </a:r>
            <a:endParaRPr lang="en-US" sz="2100" dirty="0">
              <a:latin typeface="Times New Roman" panose="02020603050405020304" pitchFamily="18" charset="0"/>
              <a:cs typeface="Times New Roman" panose="02020603050405020304" pitchFamily="18" charset="0"/>
            </a:endParaRPr>
          </a:p>
        </p:txBody>
      </p:sp>
      <p:sp>
        <p:nvSpPr>
          <p:cNvPr id="8" name="Text 4"/>
          <p:cNvSpPr/>
          <p:nvPr/>
        </p:nvSpPr>
        <p:spPr>
          <a:xfrm>
            <a:off x="5250775" y="5018246"/>
            <a:ext cx="4128849" cy="109156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Source Sans 3" pitchFamily="34" charset="-122"/>
                <a:cs typeface="Times New Roman" panose="02020603050405020304" pitchFamily="18" charset="0"/>
              </a:rPr>
              <a:t>State-level contests select Members of the Legislative Assembly, governing regional affairs and implementing localized policies.</a:t>
            </a:r>
            <a:endParaRPr lang="en-US" sz="175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9663827" y="1895951"/>
            <a:ext cx="3922395" cy="2424113"/>
          </a:xfrm>
          <a:prstGeom prst="rect">
            <a:avLst/>
          </a:prstGeom>
        </p:spPr>
      </p:pic>
      <p:sp>
        <p:nvSpPr>
          <p:cNvPr id="10" name="Text 5"/>
          <p:cNvSpPr/>
          <p:nvPr/>
        </p:nvSpPr>
        <p:spPr>
          <a:xfrm>
            <a:off x="9663827" y="4547473"/>
            <a:ext cx="3077766" cy="334328"/>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Times New Roman" panose="02020603050405020304" pitchFamily="18" charset="0"/>
                <a:ea typeface="Source Serif 4 Semi Bold" pitchFamily="34" charset="-122"/>
                <a:cs typeface="Times New Roman" panose="02020603050405020304" pitchFamily="18" charset="0"/>
              </a:rPr>
              <a:t>Voter Behavior Analysis</a:t>
            </a:r>
            <a:endParaRPr lang="en-US" sz="2100" dirty="0">
              <a:latin typeface="Times New Roman" panose="02020603050405020304" pitchFamily="18" charset="0"/>
              <a:cs typeface="Times New Roman" panose="02020603050405020304" pitchFamily="18" charset="0"/>
            </a:endParaRPr>
          </a:p>
        </p:txBody>
      </p:sp>
      <p:sp>
        <p:nvSpPr>
          <p:cNvPr id="11" name="Text 6"/>
          <p:cNvSpPr/>
          <p:nvPr/>
        </p:nvSpPr>
        <p:spPr>
          <a:xfrm>
            <a:off x="9663827" y="5018246"/>
            <a:ext cx="4128849" cy="145542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Source Sans 3" pitchFamily="34" charset="-122"/>
                <a:cs typeface="Times New Roman" panose="02020603050405020304" pitchFamily="18" charset="0"/>
              </a:rPr>
              <a:t>Understanding electoral outcomes requires deep analysis of political trends, shifting preferences, and evolving party dominance patterns.</a:t>
            </a:r>
            <a:endParaRPr lang="en-US" sz="1750" dirty="0">
              <a:latin typeface="Times New Roman" panose="02020603050405020304" pitchFamily="18" charset="0"/>
              <a:cs typeface="Times New Roman" panose="02020603050405020304" pitchFamily="18" charset="0"/>
            </a:endParaRPr>
          </a:p>
        </p:txBody>
      </p:sp>
      <p:sp>
        <p:nvSpPr>
          <p:cNvPr id="12" name="Text 7"/>
          <p:cNvSpPr/>
          <p:nvPr/>
        </p:nvSpPr>
        <p:spPr>
          <a:xfrm>
            <a:off x="837724" y="6729412"/>
            <a:ext cx="12954952" cy="7277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Source Sans 3" pitchFamily="34" charset="-122"/>
                <a:cs typeface="Times New Roman" panose="02020603050405020304" pitchFamily="18" charset="0"/>
              </a:rPr>
              <a:t>India's parliamentary democracy operates through a dual-tier electoral system. This project employs advanced data analysis techniques to decode the intricate dynamics shaping both national and state-level political landscapes.</a:t>
            </a:r>
            <a:endParaRPr lang="en-US" sz="175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2F2D64D9-7D8F-C7A7-DBD2-0CBD0B20E8EE}"/>
              </a:ext>
            </a:extLst>
          </p:cNvPr>
          <p:cNvPicPr>
            <a:picLocks noChangeAspect="1"/>
          </p:cNvPicPr>
          <p:nvPr/>
        </p:nvPicPr>
        <p:blipFill>
          <a:blip r:embed="rId6"/>
          <a:stretch>
            <a:fillRect/>
          </a:stretch>
        </p:blipFill>
        <p:spPr>
          <a:xfrm>
            <a:off x="12592289" y="7778204"/>
            <a:ext cx="2038111" cy="4398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99796" y="2648815"/>
            <a:ext cx="5630040" cy="3217482"/>
          </a:xfrm>
          <a:prstGeom prst="rect">
            <a:avLst/>
          </a:prstGeom>
        </p:spPr>
      </p:pic>
      <p:sp>
        <p:nvSpPr>
          <p:cNvPr id="3" name="Shape 0"/>
          <p:cNvSpPr/>
          <p:nvPr/>
        </p:nvSpPr>
        <p:spPr>
          <a:xfrm>
            <a:off x="6259830" y="924878"/>
            <a:ext cx="1600676" cy="448628"/>
          </a:xfrm>
          <a:prstGeom prst="roundRect">
            <a:avLst>
              <a:gd name="adj" fmla="val 17879"/>
            </a:avLst>
          </a:prstGeom>
          <a:solidFill>
            <a:srgbClr val="F4D4F7"/>
          </a:solidFill>
          <a:ln/>
        </p:spPr>
        <p:txBody>
          <a:bodyPr/>
          <a:lstStyle/>
          <a:p>
            <a:endParaRPr lang="en-IN">
              <a:latin typeface="Times New Roman" panose="02020603050405020304" pitchFamily="18" charset="0"/>
              <a:cs typeface="Times New Roman" panose="02020603050405020304" pitchFamily="18" charset="0"/>
            </a:endParaRPr>
          </a:p>
        </p:txBody>
      </p:sp>
      <p:sp>
        <p:nvSpPr>
          <p:cNvPr id="4" name="Text 1"/>
          <p:cNvSpPr/>
          <p:nvPr/>
        </p:nvSpPr>
        <p:spPr>
          <a:xfrm>
            <a:off x="6402943" y="996434"/>
            <a:ext cx="1314450" cy="305514"/>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Source Sans 3" pitchFamily="34" charset="-122"/>
                <a:cs typeface="Times New Roman" panose="02020603050405020304" pitchFamily="18" charset="0"/>
              </a:rPr>
              <a:t>PROJECT SCOPE</a:t>
            </a:r>
            <a:endParaRPr lang="en-US" sz="1500" dirty="0">
              <a:latin typeface="Times New Roman" panose="02020603050405020304" pitchFamily="18" charset="0"/>
              <a:cs typeface="Times New Roman" panose="02020603050405020304" pitchFamily="18" charset="0"/>
            </a:endParaRPr>
          </a:p>
        </p:txBody>
      </p:sp>
      <p:sp>
        <p:nvSpPr>
          <p:cNvPr id="5" name="Text 2"/>
          <p:cNvSpPr/>
          <p:nvPr/>
        </p:nvSpPr>
        <p:spPr>
          <a:xfrm>
            <a:off x="6259830" y="1468874"/>
            <a:ext cx="7542609" cy="1404223"/>
          </a:xfrm>
          <a:prstGeom prst="rect">
            <a:avLst/>
          </a:prstGeom>
          <a:noFill/>
          <a:ln/>
        </p:spPr>
        <p:txBody>
          <a:bodyPr wrap="square" lIns="0" tIns="0" rIns="0" bIns="0" rtlCol="0" anchor="t"/>
          <a:lstStyle/>
          <a:p>
            <a:pPr marL="0" indent="0" algn="l">
              <a:lnSpc>
                <a:spcPts val="5500"/>
              </a:lnSpc>
              <a:buNone/>
            </a:pPr>
            <a:r>
              <a:rPr lang="en-US" sz="4400" dirty="0">
                <a:solidFill>
                  <a:srgbClr val="D73AD7"/>
                </a:solidFill>
                <a:latin typeface="Times New Roman" panose="02020603050405020304" pitchFamily="18" charset="0"/>
                <a:ea typeface="Source Serif 4 Semi Bold" pitchFamily="34" charset="-122"/>
                <a:cs typeface="Times New Roman" panose="02020603050405020304" pitchFamily="18" charset="0"/>
              </a:rPr>
              <a:t>Transforming Complex Data Into Clear Insights</a:t>
            </a: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6259830" y="3111698"/>
            <a:ext cx="7542609" cy="114585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Times New Roman" panose="02020603050405020304" pitchFamily="18" charset="0"/>
                <a:ea typeface="Source Sans 3" pitchFamily="34" charset="-122"/>
                <a:cs typeface="Times New Roman" panose="02020603050405020304" pitchFamily="18" charset="0"/>
              </a:rPr>
              <a:t>This analytical initiative focuses on Indian Parliamentary and Assembly elections, leveraging Power BI to convert sprawling datasets into interactive, user-friendly dashboards.</a:t>
            </a:r>
            <a:endParaRPr lang="en-US" sz="1850" dirty="0">
              <a:latin typeface="Times New Roman" panose="02020603050405020304" pitchFamily="18" charset="0"/>
              <a:cs typeface="Times New Roman" panose="02020603050405020304" pitchFamily="18" charset="0"/>
            </a:endParaRPr>
          </a:p>
        </p:txBody>
      </p:sp>
      <p:sp>
        <p:nvSpPr>
          <p:cNvPr id="7" name="Text 4"/>
          <p:cNvSpPr/>
          <p:nvPr/>
        </p:nvSpPr>
        <p:spPr>
          <a:xfrm>
            <a:off x="6259830" y="4472345"/>
            <a:ext cx="7542609" cy="1527810"/>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Times New Roman" panose="02020603050405020304" pitchFamily="18" charset="0"/>
                <a:ea typeface="Source Sans 3" pitchFamily="34" charset="-122"/>
                <a:cs typeface="Times New Roman" panose="02020603050405020304" pitchFamily="18" charset="0"/>
              </a:rPr>
              <a:t>Our comprehensive examination reveals critical patterns across multiple dimensions: voting behaviors, party performance trajectories, candidate success metrics, and gender participation trends spanning different states and election cycles.</a:t>
            </a:r>
            <a:endParaRPr lang="en-US" sz="1850" dirty="0">
              <a:latin typeface="Times New Roman" panose="02020603050405020304" pitchFamily="18" charset="0"/>
              <a:cs typeface="Times New Roman" panose="02020603050405020304" pitchFamily="18" charset="0"/>
            </a:endParaRPr>
          </a:p>
        </p:txBody>
      </p:sp>
      <p:sp>
        <p:nvSpPr>
          <p:cNvPr id="8" name="Text 5"/>
          <p:cNvSpPr/>
          <p:nvPr/>
        </p:nvSpPr>
        <p:spPr>
          <a:xfrm>
            <a:off x="6259830" y="6214943"/>
            <a:ext cx="7542609" cy="114585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Times New Roman" panose="02020603050405020304" pitchFamily="18" charset="0"/>
                <a:ea typeface="Source Sans 3" pitchFamily="34" charset="-122"/>
                <a:cs typeface="Times New Roman" panose="02020603050405020304" pitchFamily="18" charset="0"/>
              </a:rPr>
              <a:t>Through sophisticated visualization techniques, we empower stakeholders—from political analysts to engaged citizens—to grasp election outcomes with unprecedented clarity and make data-informed interpretations.</a:t>
            </a:r>
            <a:endParaRPr lang="en-US" sz="185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97027389-0AE0-AFD3-5EF6-C98AE54D6CE6}"/>
              </a:ext>
            </a:extLst>
          </p:cNvPr>
          <p:cNvPicPr>
            <a:picLocks noChangeAspect="1"/>
          </p:cNvPicPr>
          <p:nvPr/>
        </p:nvPicPr>
        <p:blipFill>
          <a:blip r:embed="rId4"/>
          <a:stretch>
            <a:fillRect/>
          </a:stretch>
        </p:blipFill>
        <p:spPr>
          <a:xfrm>
            <a:off x="12592289" y="7778204"/>
            <a:ext cx="2038111" cy="4398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14124" y="482560"/>
            <a:ext cx="6679883" cy="412790"/>
          </a:xfrm>
          <a:prstGeom prst="rect">
            <a:avLst/>
          </a:prstGeom>
          <a:noFill/>
          <a:ln/>
        </p:spPr>
        <p:txBody>
          <a:bodyPr wrap="none" lIns="0" tIns="0" rIns="0" bIns="0" rtlCol="0" anchor="t"/>
          <a:lstStyle/>
          <a:p>
            <a:pPr marL="0" indent="0" algn="l">
              <a:lnSpc>
                <a:spcPts val="3250"/>
              </a:lnSpc>
              <a:buNone/>
            </a:pPr>
            <a:r>
              <a:rPr lang="en-US" sz="2600" dirty="0">
                <a:solidFill>
                  <a:srgbClr val="D73AD7"/>
                </a:solidFill>
                <a:latin typeface="Times New Roman" panose="02020603050405020304" pitchFamily="18" charset="0"/>
                <a:ea typeface="Source Serif 4 Semi Bold" pitchFamily="34" charset="-122"/>
                <a:cs typeface="Times New Roman" panose="02020603050405020304" pitchFamily="18" charset="0"/>
              </a:rPr>
              <a:t>Data Foundation &amp; Technical Architecture</a:t>
            </a:r>
            <a:endParaRPr lang="en-US" sz="2600" dirty="0">
              <a:latin typeface="Times New Roman" panose="02020603050405020304" pitchFamily="18" charset="0"/>
              <a:cs typeface="Times New Roman" panose="02020603050405020304" pitchFamily="18" charset="0"/>
            </a:endParaRPr>
          </a:p>
        </p:txBody>
      </p:sp>
      <p:sp>
        <p:nvSpPr>
          <p:cNvPr id="3" name="Shape 1"/>
          <p:cNvSpPr/>
          <p:nvPr/>
        </p:nvSpPr>
        <p:spPr>
          <a:xfrm>
            <a:off x="614124" y="1176099"/>
            <a:ext cx="6630829" cy="1597104"/>
          </a:xfrm>
          <a:prstGeom prst="roundRect">
            <a:avLst>
              <a:gd name="adj" fmla="val 3692"/>
            </a:avLst>
          </a:prstGeom>
          <a:solidFill>
            <a:srgbClr val="F4D4F7"/>
          </a:solidFill>
          <a:ln w="7620">
            <a:solidFill>
              <a:srgbClr val="DABA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62119" y="1324094"/>
            <a:ext cx="421124" cy="421124"/>
          </a:xfrm>
          <a:prstGeom prst="rect">
            <a:avLst/>
          </a:prstGeom>
        </p:spPr>
      </p:pic>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967" y="1439942"/>
            <a:ext cx="189428" cy="189428"/>
          </a:xfrm>
          <a:prstGeom prst="rect">
            <a:avLst/>
          </a:prstGeom>
        </p:spPr>
      </p:pic>
      <p:sp>
        <p:nvSpPr>
          <p:cNvPr id="6" name="Text 2"/>
          <p:cNvSpPr/>
          <p:nvPr/>
        </p:nvSpPr>
        <p:spPr>
          <a:xfrm>
            <a:off x="762119" y="1885593"/>
            <a:ext cx="1651516" cy="206335"/>
          </a:xfrm>
          <a:prstGeom prst="rect">
            <a:avLst/>
          </a:prstGeom>
          <a:noFill/>
          <a:ln/>
        </p:spPr>
        <p:txBody>
          <a:bodyPr wrap="none" lIns="0" tIns="0" rIns="0" bIns="0" rtlCol="0" anchor="t"/>
          <a:lstStyle/>
          <a:p>
            <a:pPr marL="0" indent="0" algn="l">
              <a:lnSpc>
                <a:spcPts val="1600"/>
              </a:lnSpc>
              <a:buNone/>
            </a:pPr>
            <a:r>
              <a:rPr lang="en-US" sz="1300" dirty="0">
                <a:solidFill>
                  <a:srgbClr val="272525"/>
                </a:solidFill>
                <a:latin typeface="Times New Roman" panose="02020603050405020304" pitchFamily="18" charset="0"/>
                <a:ea typeface="Source Serif 4 Semi Bold" pitchFamily="34" charset="-122"/>
                <a:cs typeface="Times New Roman" panose="02020603050405020304" pitchFamily="18" charset="0"/>
              </a:rPr>
              <a:t>Data Collection</a:t>
            </a:r>
            <a:endParaRPr lang="en-US" sz="1300" dirty="0">
              <a:latin typeface="Times New Roman" panose="02020603050405020304" pitchFamily="18" charset="0"/>
              <a:cs typeface="Times New Roman" panose="02020603050405020304" pitchFamily="18" charset="0"/>
            </a:endParaRPr>
          </a:p>
        </p:txBody>
      </p:sp>
      <p:sp>
        <p:nvSpPr>
          <p:cNvPr id="7" name="Text 3"/>
          <p:cNvSpPr/>
          <p:nvPr/>
        </p:nvSpPr>
        <p:spPr>
          <a:xfrm>
            <a:off x="762119" y="2176105"/>
            <a:ext cx="6334839" cy="449104"/>
          </a:xfrm>
          <a:prstGeom prst="rect">
            <a:avLst/>
          </a:prstGeom>
          <a:noFill/>
          <a:ln/>
        </p:spPr>
        <p:txBody>
          <a:bodyPr wrap="square" lIns="0" tIns="0" rIns="0" bIns="0" rtlCol="0" anchor="t"/>
          <a:lstStyle/>
          <a:p>
            <a:pPr marL="0" indent="0" algn="l">
              <a:lnSpc>
                <a:spcPts val="1750"/>
              </a:lnSpc>
              <a:buNone/>
            </a:pPr>
            <a:r>
              <a:rPr lang="en-US" sz="1100" dirty="0">
                <a:solidFill>
                  <a:srgbClr val="272525"/>
                </a:solidFill>
                <a:latin typeface="Times New Roman" panose="02020603050405020304" pitchFamily="18" charset="0"/>
                <a:ea typeface="Source Sans 3" pitchFamily="34" charset="-122"/>
                <a:cs typeface="Times New Roman" panose="02020603050405020304" pitchFamily="18" charset="0"/>
              </a:rPr>
              <a:t>Sourced from open-source Kaggle repository containing comprehensive candidate information, party affiliations, constituency details, vote counts, and registered elector statistics across multiple election years.</a:t>
            </a:r>
            <a:endParaRPr lang="en-US" sz="1100" dirty="0">
              <a:latin typeface="Times New Roman" panose="02020603050405020304" pitchFamily="18" charset="0"/>
              <a:cs typeface="Times New Roman" panose="02020603050405020304" pitchFamily="18" charset="0"/>
            </a:endParaRPr>
          </a:p>
        </p:txBody>
      </p:sp>
      <p:sp>
        <p:nvSpPr>
          <p:cNvPr id="8" name="Shape 4"/>
          <p:cNvSpPr/>
          <p:nvPr/>
        </p:nvSpPr>
        <p:spPr>
          <a:xfrm>
            <a:off x="7385328" y="1176099"/>
            <a:ext cx="6630948" cy="1597104"/>
          </a:xfrm>
          <a:prstGeom prst="roundRect">
            <a:avLst>
              <a:gd name="adj" fmla="val 3692"/>
            </a:avLst>
          </a:prstGeom>
          <a:solidFill>
            <a:srgbClr val="F4D4F7"/>
          </a:solidFill>
          <a:ln w="7620">
            <a:solidFill>
              <a:srgbClr val="DABA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6"/>
          <a:stretch>
            <a:fillRect/>
          </a:stretch>
        </p:blipFill>
        <p:spPr>
          <a:xfrm>
            <a:off x="7533323" y="1324094"/>
            <a:ext cx="421124" cy="421124"/>
          </a:xfrm>
          <a:prstGeom prst="rect">
            <a:avLst/>
          </a:prstGeom>
        </p:spPr>
      </p:pic>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9170" y="1439942"/>
            <a:ext cx="189428" cy="189428"/>
          </a:xfrm>
          <a:prstGeom prst="rect">
            <a:avLst/>
          </a:prstGeom>
        </p:spPr>
      </p:pic>
      <p:sp>
        <p:nvSpPr>
          <p:cNvPr id="11" name="Text 5"/>
          <p:cNvSpPr/>
          <p:nvPr/>
        </p:nvSpPr>
        <p:spPr>
          <a:xfrm>
            <a:off x="7533323" y="1885593"/>
            <a:ext cx="1651516" cy="206335"/>
          </a:xfrm>
          <a:prstGeom prst="rect">
            <a:avLst/>
          </a:prstGeom>
          <a:noFill/>
          <a:ln/>
        </p:spPr>
        <p:txBody>
          <a:bodyPr wrap="none" lIns="0" tIns="0" rIns="0" bIns="0" rtlCol="0" anchor="t"/>
          <a:lstStyle/>
          <a:p>
            <a:pPr marL="0" indent="0" algn="l">
              <a:lnSpc>
                <a:spcPts val="1600"/>
              </a:lnSpc>
              <a:buNone/>
            </a:pPr>
            <a:r>
              <a:rPr lang="en-US" sz="1300" dirty="0">
                <a:solidFill>
                  <a:srgbClr val="272525"/>
                </a:solidFill>
                <a:latin typeface="Times New Roman" panose="02020603050405020304" pitchFamily="18" charset="0"/>
                <a:ea typeface="Source Serif 4 Semi Bold" pitchFamily="34" charset="-122"/>
                <a:cs typeface="Times New Roman" panose="02020603050405020304" pitchFamily="18" charset="0"/>
              </a:rPr>
              <a:t>Power BI Platform</a:t>
            </a:r>
            <a:endParaRPr lang="en-US" sz="1300" dirty="0">
              <a:latin typeface="Times New Roman" panose="02020603050405020304" pitchFamily="18" charset="0"/>
              <a:cs typeface="Times New Roman" panose="02020603050405020304" pitchFamily="18" charset="0"/>
            </a:endParaRPr>
          </a:p>
        </p:txBody>
      </p:sp>
      <p:sp>
        <p:nvSpPr>
          <p:cNvPr id="12" name="Text 6"/>
          <p:cNvSpPr/>
          <p:nvPr/>
        </p:nvSpPr>
        <p:spPr>
          <a:xfrm>
            <a:off x="7533323" y="2176105"/>
            <a:ext cx="6334958" cy="449104"/>
          </a:xfrm>
          <a:prstGeom prst="rect">
            <a:avLst/>
          </a:prstGeom>
          <a:noFill/>
          <a:ln/>
        </p:spPr>
        <p:txBody>
          <a:bodyPr wrap="square" lIns="0" tIns="0" rIns="0" bIns="0" rtlCol="0" anchor="t"/>
          <a:lstStyle/>
          <a:p>
            <a:pPr marL="0" indent="0" algn="l">
              <a:lnSpc>
                <a:spcPts val="1750"/>
              </a:lnSpc>
              <a:buNone/>
            </a:pPr>
            <a:r>
              <a:rPr lang="en-US" sz="1100" dirty="0">
                <a:solidFill>
                  <a:srgbClr val="272525"/>
                </a:solidFill>
                <a:latin typeface="Times New Roman" panose="02020603050405020304" pitchFamily="18" charset="0"/>
                <a:ea typeface="Source Sans 3" pitchFamily="34" charset="-122"/>
                <a:cs typeface="Times New Roman" panose="02020603050405020304" pitchFamily="18" charset="0"/>
              </a:rPr>
              <a:t>Primary analytical engine enabling sophisticated data modeling, interactive visualizations, and dynamic dashboard creation for stakeholder engagement.</a:t>
            </a:r>
            <a:endParaRPr lang="en-US" sz="1100" dirty="0">
              <a:latin typeface="Times New Roman" panose="02020603050405020304" pitchFamily="18" charset="0"/>
              <a:cs typeface="Times New Roman" panose="02020603050405020304" pitchFamily="18" charset="0"/>
            </a:endParaRPr>
          </a:p>
        </p:txBody>
      </p:sp>
      <p:sp>
        <p:nvSpPr>
          <p:cNvPr id="13" name="Shape 7"/>
          <p:cNvSpPr/>
          <p:nvPr/>
        </p:nvSpPr>
        <p:spPr>
          <a:xfrm>
            <a:off x="614124" y="2913578"/>
            <a:ext cx="6630829" cy="1597104"/>
          </a:xfrm>
          <a:prstGeom prst="roundRect">
            <a:avLst>
              <a:gd name="adj" fmla="val 3692"/>
            </a:avLst>
          </a:prstGeom>
          <a:solidFill>
            <a:srgbClr val="F4D4F7"/>
          </a:solidFill>
          <a:ln w="7620">
            <a:solidFill>
              <a:srgbClr val="DABA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9"/>
          <a:stretch>
            <a:fillRect/>
          </a:stretch>
        </p:blipFill>
        <p:spPr>
          <a:xfrm>
            <a:off x="762119" y="3061573"/>
            <a:ext cx="421124" cy="421124"/>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7967" y="3177421"/>
            <a:ext cx="189428" cy="189428"/>
          </a:xfrm>
          <a:prstGeom prst="rect">
            <a:avLst/>
          </a:prstGeom>
        </p:spPr>
      </p:pic>
      <p:sp>
        <p:nvSpPr>
          <p:cNvPr id="16" name="Text 8"/>
          <p:cNvSpPr/>
          <p:nvPr/>
        </p:nvSpPr>
        <p:spPr>
          <a:xfrm>
            <a:off x="762119" y="3623072"/>
            <a:ext cx="1651516" cy="206335"/>
          </a:xfrm>
          <a:prstGeom prst="rect">
            <a:avLst/>
          </a:prstGeom>
          <a:noFill/>
          <a:ln/>
        </p:spPr>
        <p:txBody>
          <a:bodyPr wrap="none" lIns="0" tIns="0" rIns="0" bIns="0" rtlCol="0" anchor="t"/>
          <a:lstStyle/>
          <a:p>
            <a:pPr marL="0" indent="0" algn="l">
              <a:lnSpc>
                <a:spcPts val="1600"/>
              </a:lnSpc>
              <a:buNone/>
            </a:pPr>
            <a:r>
              <a:rPr lang="en-US" sz="1300" dirty="0">
                <a:solidFill>
                  <a:srgbClr val="272525"/>
                </a:solidFill>
                <a:latin typeface="Times New Roman" panose="02020603050405020304" pitchFamily="18" charset="0"/>
                <a:ea typeface="Source Serif 4 Semi Bold" pitchFamily="34" charset="-122"/>
                <a:cs typeface="Times New Roman" panose="02020603050405020304" pitchFamily="18" charset="0"/>
              </a:rPr>
              <a:t>Power Query</a:t>
            </a:r>
            <a:endParaRPr lang="en-US" sz="1300" dirty="0">
              <a:latin typeface="Times New Roman" panose="02020603050405020304" pitchFamily="18" charset="0"/>
              <a:cs typeface="Times New Roman" panose="02020603050405020304" pitchFamily="18" charset="0"/>
            </a:endParaRPr>
          </a:p>
        </p:txBody>
      </p:sp>
      <p:sp>
        <p:nvSpPr>
          <p:cNvPr id="17" name="Text 9"/>
          <p:cNvSpPr/>
          <p:nvPr/>
        </p:nvSpPr>
        <p:spPr>
          <a:xfrm>
            <a:off x="762119" y="3913584"/>
            <a:ext cx="6334839" cy="449104"/>
          </a:xfrm>
          <a:prstGeom prst="rect">
            <a:avLst/>
          </a:prstGeom>
          <a:noFill/>
          <a:ln/>
        </p:spPr>
        <p:txBody>
          <a:bodyPr wrap="square" lIns="0" tIns="0" rIns="0" bIns="0" rtlCol="0" anchor="t"/>
          <a:lstStyle/>
          <a:p>
            <a:pPr marL="0" indent="0" algn="l">
              <a:lnSpc>
                <a:spcPts val="1750"/>
              </a:lnSpc>
              <a:buNone/>
            </a:pPr>
            <a:r>
              <a:rPr lang="en-US" sz="1100" dirty="0">
                <a:solidFill>
                  <a:srgbClr val="272525"/>
                </a:solidFill>
                <a:latin typeface="Times New Roman" panose="02020603050405020304" pitchFamily="18" charset="0"/>
                <a:ea typeface="Source Sans 3" pitchFamily="34" charset="-122"/>
                <a:cs typeface="Times New Roman" panose="02020603050405020304" pitchFamily="18" charset="0"/>
              </a:rPr>
              <a:t>Handles data preparation, cleansing operations, and structural transformations to ensure dataset integrity and analysis readiness.</a:t>
            </a:r>
            <a:endParaRPr lang="en-US" sz="1100" dirty="0">
              <a:latin typeface="Times New Roman" panose="02020603050405020304" pitchFamily="18" charset="0"/>
              <a:cs typeface="Times New Roman" panose="02020603050405020304" pitchFamily="18" charset="0"/>
            </a:endParaRPr>
          </a:p>
        </p:txBody>
      </p:sp>
      <p:sp>
        <p:nvSpPr>
          <p:cNvPr id="18" name="Shape 10"/>
          <p:cNvSpPr/>
          <p:nvPr/>
        </p:nvSpPr>
        <p:spPr>
          <a:xfrm>
            <a:off x="7385328" y="2913578"/>
            <a:ext cx="6630948" cy="1597104"/>
          </a:xfrm>
          <a:prstGeom prst="roundRect">
            <a:avLst>
              <a:gd name="adj" fmla="val 3692"/>
            </a:avLst>
          </a:prstGeom>
          <a:solidFill>
            <a:srgbClr val="F4D4F7"/>
          </a:solidFill>
          <a:ln w="7620">
            <a:solidFill>
              <a:srgbClr val="DABA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pic>
        <p:nvPicPr>
          <p:cNvPr id="19" name="Image 6" descr="preencoded.png"/>
          <p:cNvPicPr>
            <a:picLocks noChangeAspect="1"/>
          </p:cNvPicPr>
          <p:nvPr/>
        </p:nvPicPr>
        <p:blipFill>
          <a:blip r:embed="rId12"/>
          <a:stretch>
            <a:fillRect/>
          </a:stretch>
        </p:blipFill>
        <p:spPr>
          <a:xfrm>
            <a:off x="7533323" y="3061573"/>
            <a:ext cx="421124" cy="421124"/>
          </a:xfrm>
          <a:prstGeom prst="rect">
            <a:avLst/>
          </a:prstGeom>
        </p:spPr>
      </p:pic>
      <p:pic>
        <p:nvPicPr>
          <p:cNvPr id="20"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49170" y="3177421"/>
            <a:ext cx="189428" cy="189428"/>
          </a:xfrm>
          <a:prstGeom prst="rect">
            <a:avLst/>
          </a:prstGeom>
        </p:spPr>
      </p:pic>
      <p:sp>
        <p:nvSpPr>
          <p:cNvPr id="21" name="Text 11"/>
          <p:cNvSpPr/>
          <p:nvPr/>
        </p:nvSpPr>
        <p:spPr>
          <a:xfrm>
            <a:off x="7533323" y="3623072"/>
            <a:ext cx="1651516" cy="206335"/>
          </a:xfrm>
          <a:prstGeom prst="rect">
            <a:avLst/>
          </a:prstGeom>
          <a:noFill/>
          <a:ln/>
        </p:spPr>
        <p:txBody>
          <a:bodyPr wrap="none" lIns="0" tIns="0" rIns="0" bIns="0" rtlCol="0" anchor="t"/>
          <a:lstStyle/>
          <a:p>
            <a:pPr marL="0" indent="0" algn="l">
              <a:lnSpc>
                <a:spcPts val="1600"/>
              </a:lnSpc>
              <a:buNone/>
            </a:pPr>
            <a:r>
              <a:rPr lang="en-US" sz="1300" dirty="0">
                <a:solidFill>
                  <a:srgbClr val="272525"/>
                </a:solidFill>
                <a:latin typeface="Times New Roman" panose="02020603050405020304" pitchFamily="18" charset="0"/>
                <a:ea typeface="Source Serif 4 Semi Bold" pitchFamily="34" charset="-122"/>
                <a:cs typeface="Times New Roman" panose="02020603050405020304" pitchFamily="18" charset="0"/>
              </a:rPr>
              <a:t>DAX Calculations</a:t>
            </a:r>
            <a:endParaRPr lang="en-US" sz="1300" dirty="0">
              <a:latin typeface="Times New Roman" panose="02020603050405020304" pitchFamily="18" charset="0"/>
              <a:cs typeface="Times New Roman" panose="02020603050405020304" pitchFamily="18" charset="0"/>
            </a:endParaRPr>
          </a:p>
        </p:txBody>
      </p:sp>
      <p:sp>
        <p:nvSpPr>
          <p:cNvPr id="22" name="Text 12"/>
          <p:cNvSpPr/>
          <p:nvPr/>
        </p:nvSpPr>
        <p:spPr>
          <a:xfrm>
            <a:off x="7533323" y="3913584"/>
            <a:ext cx="6334958" cy="449104"/>
          </a:xfrm>
          <a:prstGeom prst="rect">
            <a:avLst/>
          </a:prstGeom>
          <a:noFill/>
          <a:ln/>
        </p:spPr>
        <p:txBody>
          <a:bodyPr wrap="square" lIns="0" tIns="0" rIns="0" bIns="0" rtlCol="0" anchor="t"/>
          <a:lstStyle/>
          <a:p>
            <a:pPr marL="0" indent="0" algn="l">
              <a:lnSpc>
                <a:spcPts val="1750"/>
              </a:lnSpc>
              <a:buNone/>
            </a:pPr>
            <a:r>
              <a:rPr lang="en-US" sz="1100" dirty="0">
                <a:solidFill>
                  <a:srgbClr val="272525"/>
                </a:solidFill>
                <a:latin typeface="Times New Roman" panose="02020603050405020304" pitchFamily="18" charset="0"/>
                <a:ea typeface="Source Sans 3" pitchFamily="34" charset="-122"/>
                <a:cs typeface="Times New Roman" panose="02020603050405020304" pitchFamily="18" charset="0"/>
              </a:rPr>
              <a:t>Creates calculated measures and columns, enabling complex aggregations and custom metrics that drive deeper analytical insights.</a:t>
            </a:r>
            <a:endParaRPr lang="en-US" sz="1100" dirty="0">
              <a:latin typeface="Times New Roman" panose="02020603050405020304" pitchFamily="18" charset="0"/>
              <a:cs typeface="Times New Roman" panose="02020603050405020304" pitchFamily="18" charset="0"/>
            </a:endParaRPr>
          </a:p>
        </p:txBody>
      </p:sp>
      <p:pic>
        <p:nvPicPr>
          <p:cNvPr id="23" name="Image 8" descr="preencoded.png"/>
          <p:cNvPicPr>
            <a:picLocks noChangeAspect="1"/>
          </p:cNvPicPr>
          <p:nvPr/>
        </p:nvPicPr>
        <p:blipFill>
          <a:blip r:embed="rId15"/>
          <a:stretch>
            <a:fillRect/>
          </a:stretch>
        </p:blipFill>
        <p:spPr>
          <a:xfrm>
            <a:off x="1829466" y="5175129"/>
            <a:ext cx="3205522" cy="2137018"/>
          </a:xfrm>
          <a:prstGeom prst="rect">
            <a:avLst/>
          </a:prstGeom>
        </p:spPr>
      </p:pic>
      <p:pic>
        <p:nvPicPr>
          <p:cNvPr id="24" name="Image 9" descr="preencoded.png"/>
          <p:cNvPicPr>
            <a:picLocks noChangeAspect="1"/>
          </p:cNvPicPr>
          <p:nvPr/>
        </p:nvPicPr>
        <p:blipFill>
          <a:blip r:embed="rId16"/>
          <a:stretch>
            <a:fillRect/>
          </a:stretch>
        </p:blipFill>
        <p:spPr>
          <a:xfrm>
            <a:off x="7494032" y="4826437"/>
            <a:ext cx="5306902" cy="3050418"/>
          </a:xfrm>
          <a:prstGeom prst="rect">
            <a:avLst/>
          </a:prstGeom>
        </p:spPr>
      </p:pic>
      <p:pic>
        <p:nvPicPr>
          <p:cNvPr id="25" name="Picture 24">
            <a:extLst>
              <a:ext uri="{FF2B5EF4-FFF2-40B4-BE49-F238E27FC236}">
                <a16:creationId xmlns:a16="http://schemas.microsoft.com/office/drawing/2014/main" id="{8A42DF1B-65A3-032A-8FB2-08420CFD9501}"/>
              </a:ext>
            </a:extLst>
          </p:cNvPr>
          <p:cNvPicPr>
            <a:picLocks noChangeAspect="1"/>
          </p:cNvPicPr>
          <p:nvPr/>
        </p:nvPicPr>
        <p:blipFill>
          <a:blip r:embed="rId17"/>
          <a:stretch>
            <a:fillRect/>
          </a:stretch>
        </p:blipFill>
        <p:spPr>
          <a:xfrm>
            <a:off x="12592289" y="7778204"/>
            <a:ext cx="2038111" cy="4398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814388" y="856536"/>
            <a:ext cx="1872258" cy="327898"/>
          </a:xfrm>
          <a:prstGeom prst="roundRect">
            <a:avLst>
              <a:gd name="adj" fmla="val 17884"/>
            </a:avLst>
          </a:prstGeom>
          <a:solidFill>
            <a:srgbClr val="F4D4F7"/>
          </a:solidFill>
          <a:ln/>
        </p:spPr>
        <p:txBody>
          <a:bodyPr/>
          <a:lstStyle/>
          <a:p>
            <a:endParaRPr lang="en-IN">
              <a:latin typeface="Times New Roman" panose="02020603050405020304" pitchFamily="18" charset="0"/>
              <a:cs typeface="Times New Roman" panose="02020603050405020304" pitchFamily="18" charset="0"/>
            </a:endParaRPr>
          </a:p>
        </p:txBody>
      </p:sp>
      <p:sp>
        <p:nvSpPr>
          <p:cNvPr id="4" name="Text 1"/>
          <p:cNvSpPr/>
          <p:nvPr/>
        </p:nvSpPr>
        <p:spPr>
          <a:xfrm>
            <a:off x="919043" y="908804"/>
            <a:ext cx="1662946" cy="223361"/>
          </a:xfrm>
          <a:prstGeom prst="rect">
            <a:avLst/>
          </a:prstGeom>
          <a:noFill/>
          <a:ln/>
        </p:spPr>
        <p:txBody>
          <a:bodyPr wrap="none" lIns="0" tIns="0" rIns="0" bIns="0" rtlCol="0" anchor="t"/>
          <a:lstStyle/>
          <a:p>
            <a:pPr marL="0" indent="0" algn="l">
              <a:lnSpc>
                <a:spcPts val="1750"/>
              </a:lnSpc>
              <a:buNone/>
            </a:pPr>
            <a:r>
              <a:rPr lang="en-US" sz="1050" dirty="0">
                <a:solidFill>
                  <a:srgbClr val="272525"/>
                </a:solidFill>
                <a:latin typeface="Times New Roman" panose="02020603050405020304" pitchFamily="18" charset="0"/>
                <a:ea typeface="Source Sans 3" pitchFamily="34" charset="-122"/>
                <a:cs typeface="Times New Roman" panose="02020603050405020304" pitchFamily="18" charset="0"/>
              </a:rPr>
              <a:t>TECHNICAL SPECIFICATIONS</a:t>
            </a:r>
            <a:endParaRPr lang="en-US" sz="1050" dirty="0">
              <a:latin typeface="Times New Roman" panose="02020603050405020304" pitchFamily="18" charset="0"/>
              <a:cs typeface="Times New Roman" panose="02020603050405020304" pitchFamily="18" charset="0"/>
            </a:endParaRPr>
          </a:p>
        </p:txBody>
      </p:sp>
      <p:sp>
        <p:nvSpPr>
          <p:cNvPr id="5" name="Text 2"/>
          <p:cNvSpPr/>
          <p:nvPr/>
        </p:nvSpPr>
        <p:spPr>
          <a:xfrm>
            <a:off x="814388" y="1254204"/>
            <a:ext cx="7440454" cy="513278"/>
          </a:xfrm>
          <a:prstGeom prst="rect">
            <a:avLst/>
          </a:prstGeom>
          <a:noFill/>
          <a:ln/>
        </p:spPr>
        <p:txBody>
          <a:bodyPr wrap="none" lIns="0" tIns="0" rIns="0" bIns="0" rtlCol="0" anchor="t"/>
          <a:lstStyle/>
          <a:p>
            <a:pPr marL="0" indent="0" algn="l">
              <a:lnSpc>
                <a:spcPts val="4000"/>
              </a:lnSpc>
              <a:buNone/>
            </a:pPr>
            <a:r>
              <a:rPr lang="en-US" sz="3200" dirty="0">
                <a:solidFill>
                  <a:srgbClr val="D73AD7"/>
                </a:solidFill>
                <a:latin typeface="Times New Roman" panose="02020603050405020304" pitchFamily="18" charset="0"/>
                <a:ea typeface="Source Serif 4 Semi Bold" pitchFamily="34" charset="-122"/>
                <a:cs typeface="Times New Roman" panose="02020603050405020304" pitchFamily="18" charset="0"/>
              </a:rPr>
              <a:t>DAX Formulas Powering Our Analysis</a:t>
            </a:r>
            <a:endParaRPr lang="en-US" sz="3200" dirty="0">
              <a:latin typeface="Times New Roman" panose="02020603050405020304" pitchFamily="18" charset="0"/>
              <a:cs typeface="Times New Roman" panose="02020603050405020304" pitchFamily="18" charset="0"/>
            </a:endParaRPr>
          </a:p>
        </p:txBody>
      </p:sp>
      <p:sp>
        <p:nvSpPr>
          <p:cNvPr id="6" name="Text 3"/>
          <p:cNvSpPr/>
          <p:nvPr/>
        </p:nvSpPr>
        <p:spPr>
          <a:xfrm>
            <a:off x="814388" y="2029182"/>
            <a:ext cx="7515225" cy="558403"/>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Times New Roman" panose="02020603050405020304" pitchFamily="18" charset="0"/>
                <a:ea typeface="Source Sans 3" pitchFamily="34" charset="-122"/>
                <a:cs typeface="Times New Roman" panose="02020603050405020304" pitchFamily="18" charset="0"/>
              </a:rPr>
              <a:t>Custom calculations and measures form the analytical backbone of our election intelligence platform. These DAX formulas enable sophisticated metrics and dynamic aggregations.</a:t>
            </a:r>
            <a:endParaRPr lang="en-US" sz="1350" dirty="0">
              <a:latin typeface="Times New Roman" panose="02020603050405020304" pitchFamily="18" charset="0"/>
              <a:cs typeface="Times New Roman" panose="02020603050405020304" pitchFamily="18" charset="0"/>
            </a:endParaRPr>
          </a:p>
        </p:txBody>
      </p:sp>
      <p:sp>
        <p:nvSpPr>
          <p:cNvPr id="7" name="Shape 4"/>
          <p:cNvSpPr/>
          <p:nvPr/>
        </p:nvSpPr>
        <p:spPr>
          <a:xfrm>
            <a:off x="814388" y="2783919"/>
            <a:ext cx="3670340" cy="1383506"/>
          </a:xfrm>
          <a:prstGeom prst="roundRect">
            <a:avLst>
              <a:gd name="adj" fmla="val 7931"/>
            </a:avLst>
          </a:prstGeom>
          <a:solidFill>
            <a:srgbClr val="FFFFFF">
              <a:alpha val="95000"/>
            </a:srgbClr>
          </a:solidFill>
          <a:ln w="22860">
            <a:solidFill>
              <a:srgbClr val="DABA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4"/>
          <a:stretch>
            <a:fillRect/>
          </a:stretch>
        </p:blipFill>
        <p:spPr>
          <a:xfrm>
            <a:off x="791528" y="2783919"/>
            <a:ext cx="91440" cy="1383506"/>
          </a:xfrm>
          <a:prstGeom prst="rect">
            <a:avLst/>
          </a:prstGeom>
        </p:spPr>
      </p:pic>
      <p:sp>
        <p:nvSpPr>
          <p:cNvPr id="9" name="Text 5"/>
          <p:cNvSpPr/>
          <p:nvPr/>
        </p:nvSpPr>
        <p:spPr>
          <a:xfrm>
            <a:off x="1080254" y="2981206"/>
            <a:ext cx="2053233" cy="256699"/>
          </a:xfrm>
          <a:prstGeom prst="rect">
            <a:avLst/>
          </a:prstGeom>
          <a:noFill/>
          <a:ln/>
        </p:spPr>
        <p:txBody>
          <a:bodyPr wrap="none" lIns="0" tIns="0" rIns="0" bIns="0" rtlCol="0" anchor="t"/>
          <a:lstStyle/>
          <a:p>
            <a:pPr marL="0" indent="0" algn="l">
              <a:lnSpc>
                <a:spcPts val="2000"/>
              </a:lnSpc>
              <a:buNone/>
            </a:pPr>
            <a:r>
              <a:rPr lang="en-US" sz="1600" dirty="0">
                <a:solidFill>
                  <a:srgbClr val="272525"/>
                </a:solidFill>
                <a:latin typeface="Times New Roman" panose="02020603050405020304" pitchFamily="18" charset="0"/>
                <a:ea typeface="Source Serif 4 Semi Bold" pitchFamily="34" charset="-122"/>
                <a:cs typeface="Times New Roman" panose="02020603050405020304" pitchFamily="18" charset="0"/>
              </a:rPr>
              <a:t>Vote Aggregations</a:t>
            </a:r>
            <a:endParaRPr lang="en-US" sz="16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1080254" y="3434239"/>
            <a:ext cx="2405301" cy="535900"/>
          </a:xfrm>
          <a:prstGeom prst="rect">
            <a:avLst/>
          </a:prstGeom>
        </p:spPr>
      </p:pic>
      <p:sp>
        <p:nvSpPr>
          <p:cNvPr id="11" name="Shape 6"/>
          <p:cNvSpPr/>
          <p:nvPr/>
        </p:nvSpPr>
        <p:spPr>
          <a:xfrm>
            <a:off x="4659154" y="2783919"/>
            <a:ext cx="3670459" cy="1383506"/>
          </a:xfrm>
          <a:prstGeom prst="roundRect">
            <a:avLst>
              <a:gd name="adj" fmla="val 7931"/>
            </a:avLst>
          </a:prstGeom>
          <a:solidFill>
            <a:srgbClr val="FFFFFF">
              <a:alpha val="95000"/>
            </a:srgbClr>
          </a:solidFill>
          <a:ln w="22860">
            <a:solidFill>
              <a:srgbClr val="DABA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pic>
        <p:nvPicPr>
          <p:cNvPr id="12" name="Image 3" descr="preencoded.png"/>
          <p:cNvPicPr>
            <a:picLocks noChangeAspect="1"/>
          </p:cNvPicPr>
          <p:nvPr/>
        </p:nvPicPr>
        <p:blipFill>
          <a:blip r:embed="rId4"/>
          <a:stretch>
            <a:fillRect/>
          </a:stretch>
        </p:blipFill>
        <p:spPr>
          <a:xfrm>
            <a:off x="4636294" y="2783919"/>
            <a:ext cx="91440" cy="1383506"/>
          </a:xfrm>
          <a:prstGeom prst="rect">
            <a:avLst/>
          </a:prstGeom>
        </p:spPr>
      </p:pic>
      <p:sp>
        <p:nvSpPr>
          <p:cNvPr id="13" name="Text 7"/>
          <p:cNvSpPr/>
          <p:nvPr/>
        </p:nvSpPr>
        <p:spPr>
          <a:xfrm>
            <a:off x="4925020" y="2981206"/>
            <a:ext cx="2082641" cy="256699"/>
          </a:xfrm>
          <a:prstGeom prst="rect">
            <a:avLst/>
          </a:prstGeom>
          <a:noFill/>
          <a:ln/>
        </p:spPr>
        <p:txBody>
          <a:bodyPr wrap="none" lIns="0" tIns="0" rIns="0" bIns="0" rtlCol="0" anchor="t"/>
          <a:lstStyle/>
          <a:p>
            <a:pPr marL="0" indent="0" algn="l">
              <a:lnSpc>
                <a:spcPts val="2000"/>
              </a:lnSpc>
              <a:buNone/>
            </a:pPr>
            <a:r>
              <a:rPr lang="en-US" sz="1600" dirty="0">
                <a:solidFill>
                  <a:srgbClr val="272525"/>
                </a:solidFill>
                <a:latin typeface="Times New Roman" panose="02020603050405020304" pitchFamily="18" charset="0"/>
                <a:ea typeface="Source Serif 4 Semi Bold" pitchFamily="34" charset="-122"/>
                <a:cs typeface="Times New Roman" panose="02020603050405020304" pitchFamily="18" charset="0"/>
              </a:rPr>
              <a:t>Performance Metrics</a:t>
            </a:r>
            <a:endParaRPr lang="en-US" sz="1600" dirty="0">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6"/>
          <a:stretch>
            <a:fillRect/>
          </a:stretch>
        </p:blipFill>
        <p:spPr>
          <a:xfrm>
            <a:off x="4925020" y="3434239"/>
            <a:ext cx="2405420" cy="465058"/>
          </a:xfrm>
          <a:prstGeom prst="rect">
            <a:avLst/>
          </a:prstGeom>
        </p:spPr>
      </p:pic>
      <p:sp>
        <p:nvSpPr>
          <p:cNvPr id="15" name="Shape 8"/>
          <p:cNvSpPr/>
          <p:nvPr/>
        </p:nvSpPr>
        <p:spPr>
          <a:xfrm>
            <a:off x="814388" y="4341852"/>
            <a:ext cx="3670340" cy="1371838"/>
          </a:xfrm>
          <a:prstGeom prst="roundRect">
            <a:avLst>
              <a:gd name="adj" fmla="val 7999"/>
            </a:avLst>
          </a:prstGeom>
          <a:solidFill>
            <a:srgbClr val="FFFFFF">
              <a:alpha val="95000"/>
            </a:srgbClr>
          </a:solidFill>
          <a:ln w="22860">
            <a:solidFill>
              <a:srgbClr val="DABA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pic>
        <p:nvPicPr>
          <p:cNvPr id="16" name="Image 5" descr="preencoded.png"/>
          <p:cNvPicPr>
            <a:picLocks noChangeAspect="1"/>
          </p:cNvPicPr>
          <p:nvPr/>
        </p:nvPicPr>
        <p:blipFill>
          <a:blip r:embed="rId7"/>
          <a:stretch>
            <a:fillRect/>
          </a:stretch>
        </p:blipFill>
        <p:spPr>
          <a:xfrm>
            <a:off x="791528" y="4341852"/>
            <a:ext cx="91440" cy="1371838"/>
          </a:xfrm>
          <a:prstGeom prst="rect">
            <a:avLst/>
          </a:prstGeom>
        </p:spPr>
      </p:pic>
      <p:sp>
        <p:nvSpPr>
          <p:cNvPr id="17" name="Text 9"/>
          <p:cNvSpPr/>
          <p:nvPr/>
        </p:nvSpPr>
        <p:spPr>
          <a:xfrm>
            <a:off x="1080254" y="4539139"/>
            <a:ext cx="2053233" cy="256699"/>
          </a:xfrm>
          <a:prstGeom prst="rect">
            <a:avLst/>
          </a:prstGeom>
          <a:noFill/>
          <a:ln/>
        </p:spPr>
        <p:txBody>
          <a:bodyPr wrap="none" lIns="0" tIns="0" rIns="0" bIns="0" rtlCol="0" anchor="t"/>
          <a:lstStyle/>
          <a:p>
            <a:pPr marL="0" indent="0" algn="l">
              <a:lnSpc>
                <a:spcPts val="2000"/>
              </a:lnSpc>
              <a:buNone/>
            </a:pPr>
            <a:r>
              <a:rPr lang="en-US" sz="1600" dirty="0">
                <a:solidFill>
                  <a:srgbClr val="272525"/>
                </a:solidFill>
                <a:latin typeface="Times New Roman" panose="02020603050405020304" pitchFamily="18" charset="0"/>
                <a:ea typeface="Source Serif 4 Semi Bold" pitchFamily="34" charset="-122"/>
                <a:cs typeface="Times New Roman" panose="02020603050405020304" pitchFamily="18" charset="0"/>
              </a:rPr>
              <a:t>Trend Calculations</a:t>
            </a:r>
            <a:endParaRPr lang="en-US" sz="1600" dirty="0">
              <a:latin typeface="Times New Roman" panose="02020603050405020304" pitchFamily="18" charset="0"/>
              <a:cs typeface="Times New Roman" panose="02020603050405020304" pitchFamily="18" charset="0"/>
            </a:endParaRPr>
          </a:p>
        </p:txBody>
      </p:sp>
      <p:pic>
        <p:nvPicPr>
          <p:cNvPr id="18" name="Image 6" descr="preencoded.png"/>
          <p:cNvPicPr>
            <a:picLocks noChangeAspect="1"/>
          </p:cNvPicPr>
          <p:nvPr/>
        </p:nvPicPr>
        <p:blipFill>
          <a:blip r:embed="rId8"/>
          <a:stretch>
            <a:fillRect/>
          </a:stretch>
        </p:blipFill>
        <p:spPr>
          <a:xfrm>
            <a:off x="1080254" y="4992172"/>
            <a:ext cx="2405301" cy="524232"/>
          </a:xfrm>
          <a:prstGeom prst="rect">
            <a:avLst/>
          </a:prstGeom>
        </p:spPr>
      </p:pic>
      <p:pic>
        <p:nvPicPr>
          <p:cNvPr id="19" name="Image 7" descr="preencoded.png"/>
          <p:cNvPicPr>
            <a:picLocks noChangeAspect="1"/>
          </p:cNvPicPr>
          <p:nvPr/>
        </p:nvPicPr>
        <p:blipFill>
          <a:blip r:embed="rId9"/>
          <a:stretch>
            <a:fillRect/>
          </a:stretch>
        </p:blipFill>
        <p:spPr>
          <a:xfrm>
            <a:off x="814388" y="6106358"/>
            <a:ext cx="2658547" cy="1070372"/>
          </a:xfrm>
          <a:prstGeom prst="rect">
            <a:avLst/>
          </a:prstGeom>
        </p:spPr>
      </p:pic>
      <p:pic>
        <p:nvPicPr>
          <p:cNvPr id="20" name="Image 8" descr="preencoded.png"/>
          <p:cNvPicPr>
            <a:picLocks noChangeAspect="1"/>
          </p:cNvPicPr>
          <p:nvPr/>
        </p:nvPicPr>
        <p:blipFill>
          <a:blip r:embed="rId10"/>
          <a:stretch>
            <a:fillRect/>
          </a:stretch>
        </p:blipFill>
        <p:spPr>
          <a:xfrm>
            <a:off x="4792504" y="6106358"/>
            <a:ext cx="2658547" cy="9800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842843"/>
            <a:ext cx="7468553" cy="985361"/>
          </a:xfrm>
          <a:prstGeom prst="rect">
            <a:avLst/>
          </a:prstGeom>
          <a:noFill/>
          <a:ln/>
        </p:spPr>
        <p:txBody>
          <a:bodyPr wrap="square" lIns="0" tIns="0" rIns="0" bIns="0" rtlCol="0" anchor="t"/>
          <a:lstStyle/>
          <a:p>
            <a:pPr marL="0" indent="0" algn="l">
              <a:lnSpc>
                <a:spcPts val="3850"/>
              </a:lnSpc>
              <a:buNone/>
            </a:pPr>
            <a:r>
              <a:rPr lang="en-US" sz="3100" dirty="0">
                <a:solidFill>
                  <a:srgbClr val="D73AD7"/>
                </a:solidFill>
                <a:latin typeface="Times New Roman" panose="02020603050405020304" pitchFamily="18" charset="0"/>
                <a:ea typeface="Source Serif 4 Semi Bold" pitchFamily="34" charset="-122"/>
                <a:cs typeface="Times New Roman" panose="02020603050405020304" pitchFamily="18" charset="0"/>
              </a:rPr>
              <a:t>Data Preparation &amp; Architecture Design</a:t>
            </a:r>
            <a:endParaRPr lang="en-US" sz="31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837724" y="2079546"/>
            <a:ext cx="837724" cy="1218009"/>
          </a:xfrm>
          <a:prstGeom prst="rect">
            <a:avLst/>
          </a:prstGeom>
        </p:spPr>
      </p:pic>
      <p:sp>
        <p:nvSpPr>
          <p:cNvPr id="5" name="Text 1"/>
          <p:cNvSpPr/>
          <p:nvPr/>
        </p:nvSpPr>
        <p:spPr>
          <a:xfrm>
            <a:off x="1842968" y="2247067"/>
            <a:ext cx="1971318" cy="246459"/>
          </a:xfrm>
          <a:prstGeom prst="rect">
            <a:avLst/>
          </a:prstGeom>
          <a:noFill/>
          <a:ln/>
        </p:spPr>
        <p:txBody>
          <a:bodyPr wrap="none" lIns="0" tIns="0" rIns="0" bIns="0" rtlCol="0" anchor="t"/>
          <a:lstStyle/>
          <a:p>
            <a:pPr marL="0" indent="0" algn="l">
              <a:lnSpc>
                <a:spcPts val="1900"/>
              </a:lnSpc>
              <a:buNone/>
            </a:pPr>
            <a:r>
              <a:rPr lang="en-US" sz="1550" dirty="0">
                <a:solidFill>
                  <a:srgbClr val="272525"/>
                </a:solidFill>
                <a:latin typeface="Times New Roman" panose="02020603050405020304" pitchFamily="18" charset="0"/>
                <a:ea typeface="Source Serif 4 Semi Bold" pitchFamily="34" charset="-122"/>
                <a:cs typeface="Times New Roman" panose="02020603050405020304" pitchFamily="18" charset="0"/>
              </a:rPr>
              <a:t>Data Cleaning</a:t>
            </a:r>
            <a:endParaRPr lang="en-US" sz="1550" dirty="0">
              <a:latin typeface="Times New Roman" panose="02020603050405020304" pitchFamily="18" charset="0"/>
              <a:cs typeface="Times New Roman" panose="02020603050405020304" pitchFamily="18" charset="0"/>
            </a:endParaRPr>
          </a:p>
        </p:txBody>
      </p:sp>
      <p:sp>
        <p:nvSpPr>
          <p:cNvPr id="6" name="Text 2"/>
          <p:cNvSpPr/>
          <p:nvPr/>
        </p:nvSpPr>
        <p:spPr>
          <a:xfrm>
            <a:off x="1842968" y="2594015"/>
            <a:ext cx="6463308" cy="536019"/>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Times New Roman" panose="02020603050405020304" pitchFamily="18" charset="0"/>
                <a:ea typeface="Source Sans 3" pitchFamily="34" charset="-122"/>
                <a:cs typeface="Times New Roman" panose="02020603050405020304" pitchFamily="18" charset="0"/>
              </a:rPr>
              <a:t>Removed inconsistencies, standardized gender values, refined column names, and eliminated invalid entries to ensure analytical accuracy and reliability.</a:t>
            </a:r>
            <a:endParaRPr lang="en-US" sz="13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837724" y="3297555"/>
            <a:ext cx="837724" cy="1218009"/>
          </a:xfrm>
          <a:prstGeom prst="rect">
            <a:avLst/>
          </a:prstGeom>
        </p:spPr>
      </p:pic>
      <p:sp>
        <p:nvSpPr>
          <p:cNvPr id="8" name="Text 3"/>
          <p:cNvSpPr/>
          <p:nvPr/>
        </p:nvSpPr>
        <p:spPr>
          <a:xfrm>
            <a:off x="1842968" y="3465076"/>
            <a:ext cx="2786896" cy="246459"/>
          </a:xfrm>
          <a:prstGeom prst="rect">
            <a:avLst/>
          </a:prstGeom>
          <a:noFill/>
          <a:ln/>
        </p:spPr>
        <p:txBody>
          <a:bodyPr wrap="none" lIns="0" tIns="0" rIns="0" bIns="0" rtlCol="0" anchor="t"/>
          <a:lstStyle/>
          <a:p>
            <a:pPr marL="0" indent="0" algn="l">
              <a:lnSpc>
                <a:spcPts val="1900"/>
              </a:lnSpc>
              <a:buNone/>
            </a:pPr>
            <a:r>
              <a:rPr lang="en-US" sz="1550" dirty="0">
                <a:solidFill>
                  <a:srgbClr val="272525"/>
                </a:solidFill>
                <a:latin typeface="Times New Roman" panose="02020603050405020304" pitchFamily="18" charset="0"/>
                <a:ea typeface="Source Serif 4 Semi Bold" pitchFamily="34" charset="-122"/>
                <a:cs typeface="Times New Roman" panose="02020603050405020304" pitchFamily="18" charset="0"/>
              </a:rPr>
              <a:t>Power Query Transformation</a:t>
            </a:r>
            <a:endParaRPr lang="en-US" sz="1550" dirty="0">
              <a:latin typeface="Times New Roman" panose="02020603050405020304" pitchFamily="18" charset="0"/>
              <a:cs typeface="Times New Roman" panose="02020603050405020304" pitchFamily="18" charset="0"/>
            </a:endParaRPr>
          </a:p>
        </p:txBody>
      </p:sp>
      <p:sp>
        <p:nvSpPr>
          <p:cNvPr id="9" name="Text 4"/>
          <p:cNvSpPr/>
          <p:nvPr/>
        </p:nvSpPr>
        <p:spPr>
          <a:xfrm>
            <a:off x="1842968" y="3812024"/>
            <a:ext cx="6463308" cy="536019"/>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Times New Roman" panose="02020603050405020304" pitchFamily="18" charset="0"/>
                <a:ea typeface="Source Sans 3" pitchFamily="34" charset="-122"/>
                <a:cs typeface="Times New Roman" panose="02020603050405020304" pitchFamily="18" charset="0"/>
              </a:rPr>
              <a:t>Filtered, renamed, and restructured datasets using Power Query's ETL capabilities to prepare data for optimal analytical performance.</a:t>
            </a:r>
            <a:endParaRPr lang="en-US" sz="13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837724" y="4515564"/>
            <a:ext cx="837724" cy="1218009"/>
          </a:xfrm>
          <a:prstGeom prst="rect">
            <a:avLst/>
          </a:prstGeom>
        </p:spPr>
      </p:pic>
      <p:sp>
        <p:nvSpPr>
          <p:cNvPr id="11" name="Text 5"/>
          <p:cNvSpPr/>
          <p:nvPr/>
        </p:nvSpPr>
        <p:spPr>
          <a:xfrm>
            <a:off x="1842968" y="4683085"/>
            <a:ext cx="2114550" cy="246459"/>
          </a:xfrm>
          <a:prstGeom prst="rect">
            <a:avLst/>
          </a:prstGeom>
          <a:noFill/>
          <a:ln/>
        </p:spPr>
        <p:txBody>
          <a:bodyPr wrap="none" lIns="0" tIns="0" rIns="0" bIns="0" rtlCol="0" anchor="t"/>
          <a:lstStyle/>
          <a:p>
            <a:pPr marL="0" indent="0" algn="l">
              <a:lnSpc>
                <a:spcPts val="1900"/>
              </a:lnSpc>
              <a:buNone/>
            </a:pPr>
            <a:r>
              <a:rPr lang="en-US" sz="1550" dirty="0">
                <a:solidFill>
                  <a:srgbClr val="272525"/>
                </a:solidFill>
                <a:latin typeface="Times New Roman" panose="02020603050405020304" pitchFamily="18" charset="0"/>
                <a:ea typeface="Source Serif 4 Semi Bold" pitchFamily="34" charset="-122"/>
                <a:cs typeface="Times New Roman" panose="02020603050405020304" pitchFamily="18" charset="0"/>
              </a:rPr>
              <a:t>Star Schema Modeling</a:t>
            </a:r>
            <a:endParaRPr lang="en-US" sz="1550" dirty="0">
              <a:latin typeface="Times New Roman" panose="02020603050405020304" pitchFamily="18" charset="0"/>
              <a:cs typeface="Times New Roman" panose="02020603050405020304" pitchFamily="18" charset="0"/>
            </a:endParaRPr>
          </a:p>
        </p:txBody>
      </p:sp>
      <p:sp>
        <p:nvSpPr>
          <p:cNvPr id="12" name="Text 6"/>
          <p:cNvSpPr/>
          <p:nvPr/>
        </p:nvSpPr>
        <p:spPr>
          <a:xfrm>
            <a:off x="1842968" y="5030033"/>
            <a:ext cx="6463308" cy="536019"/>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Times New Roman" panose="02020603050405020304" pitchFamily="18" charset="0"/>
                <a:ea typeface="Source Sans 3" pitchFamily="34" charset="-122"/>
                <a:cs typeface="Times New Roman" panose="02020603050405020304" pitchFamily="18" charset="0"/>
              </a:rPr>
              <a:t>Designed efficient relationships between fact and dimension tables, enhancing query performance and enabling sophisticated reporting capabilities.</a:t>
            </a:r>
            <a:endParaRPr lang="en-US" sz="1300" dirty="0">
              <a:latin typeface="Times New Roman" panose="02020603050405020304" pitchFamily="18" charset="0"/>
              <a:cs typeface="Times New Roman" panose="02020603050405020304" pitchFamily="18" charset="0"/>
            </a:endParaRPr>
          </a:p>
        </p:txBody>
      </p:sp>
      <p:sp>
        <p:nvSpPr>
          <p:cNvPr id="13" name="Text 7"/>
          <p:cNvSpPr/>
          <p:nvPr/>
        </p:nvSpPr>
        <p:spPr>
          <a:xfrm>
            <a:off x="458203" y="6068615"/>
            <a:ext cx="4317563" cy="1072039"/>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Times New Roman" panose="02020603050405020304" pitchFamily="18" charset="0"/>
                <a:ea typeface="Source Sans 3" pitchFamily="34" charset="-122"/>
                <a:cs typeface="Times New Roman" panose="02020603050405020304" pitchFamily="18" charset="0"/>
              </a:rPr>
              <a:t>Rigorous data preparation forms the foundation of meaningful analysis. Our systematic approach to cleaning and modeling ensures every insight derived from the platform rests on accurate, well-structured information.</a:t>
            </a:r>
            <a:endParaRPr lang="en-US" sz="1300" dirty="0">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7"/>
          <a:stretch>
            <a:fillRect/>
          </a:stretch>
        </p:blipFill>
        <p:spPr>
          <a:xfrm>
            <a:off x="4906540" y="5733573"/>
            <a:ext cx="3975912" cy="225295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562808" y="442198"/>
            <a:ext cx="1030248" cy="241697"/>
          </a:xfrm>
          <a:prstGeom prst="roundRect">
            <a:avLst>
              <a:gd name="adj" fmla="val 17884"/>
            </a:avLst>
          </a:prstGeom>
          <a:solidFill>
            <a:srgbClr val="F4D4F7"/>
          </a:solidFill>
          <a:ln/>
        </p:spPr>
        <p:txBody>
          <a:bodyPr/>
          <a:lstStyle/>
          <a:p>
            <a:endParaRPr lang="en-IN" sz="160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961" y="511612"/>
            <a:ext cx="102870" cy="102870"/>
          </a:xfrm>
          <a:prstGeom prst="rect">
            <a:avLst/>
          </a:prstGeom>
        </p:spPr>
      </p:pic>
      <p:sp>
        <p:nvSpPr>
          <p:cNvPr id="4" name="Text 1"/>
          <p:cNvSpPr/>
          <p:nvPr/>
        </p:nvSpPr>
        <p:spPr>
          <a:xfrm>
            <a:off x="794266" y="480774"/>
            <a:ext cx="721638" cy="164544"/>
          </a:xfrm>
          <a:prstGeom prst="rect">
            <a:avLst/>
          </a:prstGeom>
          <a:noFill/>
          <a:ln/>
        </p:spPr>
        <p:txBody>
          <a:bodyPr wrap="none" lIns="0" tIns="0" rIns="0" bIns="0" rtlCol="0" anchor="t"/>
          <a:lstStyle/>
          <a:p>
            <a:pPr marL="0" indent="0" algn="l">
              <a:lnSpc>
                <a:spcPts val="1250"/>
              </a:lnSpc>
              <a:buNone/>
            </a:pPr>
            <a:r>
              <a:rPr lang="en-US" sz="1600" dirty="0">
                <a:solidFill>
                  <a:srgbClr val="272525"/>
                </a:solidFill>
                <a:latin typeface="Times New Roman" panose="02020603050405020304" pitchFamily="18" charset="0"/>
                <a:ea typeface="Source Sans 3" pitchFamily="34" charset="-122"/>
                <a:cs typeface="Times New Roman" panose="02020603050405020304" pitchFamily="18" charset="0"/>
              </a:rPr>
              <a:t>NATIONAL LEVEL</a:t>
            </a:r>
            <a:endParaRPr lang="en-US" sz="1600" dirty="0">
              <a:latin typeface="Times New Roman" panose="02020603050405020304" pitchFamily="18" charset="0"/>
              <a:cs typeface="Times New Roman" panose="02020603050405020304" pitchFamily="18" charset="0"/>
            </a:endParaRPr>
          </a:p>
        </p:txBody>
      </p:sp>
      <p:sp>
        <p:nvSpPr>
          <p:cNvPr id="5" name="Text 2"/>
          <p:cNvSpPr/>
          <p:nvPr/>
        </p:nvSpPr>
        <p:spPr>
          <a:xfrm>
            <a:off x="562808" y="735330"/>
            <a:ext cx="5434013" cy="378262"/>
          </a:xfrm>
          <a:prstGeom prst="rect">
            <a:avLst/>
          </a:prstGeom>
          <a:noFill/>
          <a:ln/>
        </p:spPr>
        <p:txBody>
          <a:bodyPr wrap="none" lIns="0" tIns="0" rIns="0" bIns="0" rtlCol="0" anchor="t"/>
          <a:lstStyle/>
          <a:p>
            <a:pPr marL="0" indent="0" algn="l">
              <a:lnSpc>
                <a:spcPts val="2950"/>
              </a:lnSpc>
              <a:buNone/>
            </a:pPr>
            <a:r>
              <a:rPr lang="en-US" sz="1600" dirty="0">
                <a:solidFill>
                  <a:srgbClr val="D73AD7"/>
                </a:solidFill>
                <a:latin typeface="Times New Roman" panose="02020603050405020304" pitchFamily="18" charset="0"/>
                <a:ea typeface="Source Serif 4 Semi Bold" pitchFamily="34" charset="-122"/>
                <a:cs typeface="Times New Roman" panose="02020603050405020304" pitchFamily="18" charset="0"/>
              </a:rPr>
              <a:t>Parliamentary Constituency Analysis</a:t>
            </a:r>
            <a:endParaRPr lang="en-US" sz="1600" dirty="0">
              <a:latin typeface="Times New Roman" panose="02020603050405020304" pitchFamily="18" charset="0"/>
              <a:cs typeface="Times New Roman" panose="02020603050405020304" pitchFamily="18" charset="0"/>
            </a:endParaRPr>
          </a:p>
        </p:txBody>
      </p:sp>
      <p:sp>
        <p:nvSpPr>
          <p:cNvPr id="6" name="Text 3"/>
          <p:cNvSpPr/>
          <p:nvPr/>
        </p:nvSpPr>
        <p:spPr>
          <a:xfrm>
            <a:off x="562808" y="1422202"/>
            <a:ext cx="6595467" cy="411718"/>
          </a:xfrm>
          <a:prstGeom prst="rect">
            <a:avLst/>
          </a:prstGeom>
          <a:noFill/>
          <a:ln/>
        </p:spPr>
        <p:txBody>
          <a:bodyPr wrap="square" lIns="0" tIns="0" rIns="0" bIns="0" rtlCol="0" anchor="t"/>
          <a:lstStyle/>
          <a:p>
            <a:pPr marL="0" indent="0" algn="l">
              <a:lnSpc>
                <a:spcPts val="1600"/>
              </a:lnSpc>
              <a:buNone/>
            </a:pPr>
            <a:r>
              <a:rPr lang="en-US" sz="1600" dirty="0">
                <a:solidFill>
                  <a:srgbClr val="272525"/>
                </a:solidFill>
                <a:latin typeface="Times New Roman" panose="02020603050405020304" pitchFamily="18" charset="0"/>
                <a:ea typeface="Source Sans 3" pitchFamily="34" charset="-122"/>
                <a:cs typeface="Times New Roman" panose="02020603050405020304" pitchFamily="18" charset="0"/>
              </a:rPr>
              <a:t>Our Parliamentary analysis examines national election dynamics, revealing which political parties dominate India's federal landscape and how their influence has evolved over successive election cycles.</a:t>
            </a:r>
            <a:endParaRPr lang="en-US" sz="1600" dirty="0">
              <a:latin typeface="Times New Roman" panose="02020603050405020304" pitchFamily="18" charset="0"/>
              <a:cs typeface="Times New Roman" panose="02020603050405020304" pitchFamily="18" charset="0"/>
            </a:endParaRPr>
          </a:p>
        </p:txBody>
      </p:sp>
      <p:sp>
        <p:nvSpPr>
          <p:cNvPr id="7" name="Text 4"/>
          <p:cNvSpPr/>
          <p:nvPr/>
        </p:nvSpPr>
        <p:spPr>
          <a:xfrm>
            <a:off x="562808" y="2240577"/>
            <a:ext cx="6595467" cy="411718"/>
          </a:xfrm>
          <a:prstGeom prst="rect">
            <a:avLst/>
          </a:prstGeom>
          <a:noFill/>
          <a:ln/>
        </p:spPr>
        <p:txBody>
          <a:bodyPr wrap="square" lIns="0" tIns="0" rIns="0" bIns="0" rtlCol="0" anchor="t"/>
          <a:lstStyle/>
          <a:p>
            <a:pPr marL="0" indent="0" algn="l">
              <a:lnSpc>
                <a:spcPts val="1600"/>
              </a:lnSpc>
              <a:buNone/>
            </a:pPr>
            <a:r>
              <a:rPr lang="en-US" sz="1600" dirty="0">
                <a:solidFill>
                  <a:srgbClr val="272525"/>
                </a:solidFill>
                <a:latin typeface="Times New Roman" panose="02020603050405020304" pitchFamily="18" charset="0"/>
                <a:ea typeface="Source Sans 3" pitchFamily="34" charset="-122"/>
                <a:cs typeface="Times New Roman" panose="02020603050405020304" pitchFamily="18" charset="0"/>
              </a:rPr>
              <a:t>The investigation identifies leading constituencies, evaluates reservation category representation, and highlights the growing role of female candidates in shaping national political discourse.</a:t>
            </a:r>
            <a:endParaRPr lang="en-US" sz="1600" dirty="0">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5"/>
          <a:stretch>
            <a:fillRect/>
          </a:stretch>
        </p:blipFill>
        <p:spPr>
          <a:xfrm>
            <a:off x="8185800" y="1145231"/>
            <a:ext cx="6125408" cy="6125408"/>
          </a:xfrm>
          <a:prstGeom prst="rect">
            <a:avLst/>
          </a:prstGeom>
        </p:spPr>
      </p:pic>
      <p:pic>
        <p:nvPicPr>
          <p:cNvPr id="9"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70" y="3963114"/>
            <a:ext cx="385882" cy="385882"/>
          </a:xfrm>
          <a:prstGeom prst="rect">
            <a:avLst/>
          </a:prstGeom>
        </p:spPr>
      </p:pic>
      <p:sp>
        <p:nvSpPr>
          <p:cNvPr id="10" name="Text 5"/>
          <p:cNvSpPr/>
          <p:nvPr/>
        </p:nvSpPr>
        <p:spPr>
          <a:xfrm>
            <a:off x="1155085" y="3868578"/>
            <a:ext cx="1513403" cy="189071"/>
          </a:xfrm>
          <a:prstGeom prst="rect">
            <a:avLst/>
          </a:prstGeom>
          <a:noFill/>
          <a:ln/>
        </p:spPr>
        <p:txBody>
          <a:bodyPr wrap="none" lIns="0" tIns="0" rIns="0" bIns="0" rtlCol="0" anchor="t"/>
          <a:lstStyle/>
          <a:p>
            <a:pPr marL="0" indent="0" algn="l">
              <a:lnSpc>
                <a:spcPts val="1450"/>
              </a:lnSpc>
              <a:buNone/>
            </a:pPr>
            <a:r>
              <a:rPr lang="en-US" sz="1600" dirty="0">
                <a:solidFill>
                  <a:srgbClr val="272525"/>
                </a:solidFill>
                <a:latin typeface="Times New Roman" panose="02020603050405020304" pitchFamily="18" charset="0"/>
                <a:ea typeface="Source Serif 4 Semi Bold" pitchFamily="34" charset="-122"/>
                <a:cs typeface="Times New Roman" panose="02020603050405020304" pitchFamily="18" charset="0"/>
              </a:rPr>
              <a:t>Dominant Parties</a:t>
            </a:r>
            <a:endParaRPr lang="en-US" sz="1600" dirty="0">
              <a:latin typeface="Times New Roman" panose="02020603050405020304" pitchFamily="18" charset="0"/>
              <a:cs typeface="Times New Roman" panose="02020603050405020304" pitchFamily="18" charset="0"/>
            </a:endParaRPr>
          </a:p>
        </p:txBody>
      </p:sp>
      <p:sp>
        <p:nvSpPr>
          <p:cNvPr id="11" name="Text 6"/>
          <p:cNvSpPr/>
          <p:nvPr/>
        </p:nvSpPr>
        <p:spPr>
          <a:xfrm>
            <a:off x="1266971" y="4143137"/>
            <a:ext cx="5971050" cy="411718"/>
          </a:xfrm>
          <a:prstGeom prst="rect">
            <a:avLst/>
          </a:prstGeom>
          <a:noFill/>
          <a:ln/>
        </p:spPr>
        <p:txBody>
          <a:bodyPr wrap="square" lIns="0" tIns="0" rIns="0" bIns="0" rtlCol="0" anchor="t"/>
          <a:lstStyle/>
          <a:p>
            <a:pPr marL="0" indent="0" algn="l">
              <a:lnSpc>
                <a:spcPts val="1600"/>
              </a:lnSpc>
              <a:buNone/>
            </a:pPr>
            <a:r>
              <a:rPr lang="en-US" sz="1600" dirty="0">
                <a:solidFill>
                  <a:srgbClr val="272525"/>
                </a:solidFill>
                <a:latin typeface="Times New Roman" panose="02020603050405020304" pitchFamily="18" charset="0"/>
                <a:ea typeface="Source Sans 3" pitchFamily="34" charset="-122"/>
                <a:cs typeface="Times New Roman" panose="02020603050405020304" pitchFamily="18" charset="0"/>
              </a:rPr>
              <a:t>Tracking which political organizations consistently secure parliamentary seats and command voter loyalty across diverse regions.</a:t>
            </a:r>
            <a:endParaRPr lang="en-US" sz="1600" dirty="0">
              <a:latin typeface="Times New Roman" panose="02020603050405020304" pitchFamily="18" charset="0"/>
              <a:cs typeface="Times New Roman" panose="02020603050405020304" pitchFamily="18" charset="0"/>
            </a:endParaRPr>
          </a:p>
        </p:txBody>
      </p:sp>
      <p:pic>
        <p:nvPicPr>
          <p:cNvPr id="12"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9961" y="6080023"/>
            <a:ext cx="385882" cy="385882"/>
          </a:xfrm>
          <a:prstGeom prst="rect">
            <a:avLst/>
          </a:prstGeom>
        </p:spPr>
      </p:pic>
      <p:sp>
        <p:nvSpPr>
          <p:cNvPr id="13" name="Text 7"/>
          <p:cNvSpPr/>
          <p:nvPr/>
        </p:nvSpPr>
        <p:spPr>
          <a:xfrm>
            <a:off x="1182158" y="5985487"/>
            <a:ext cx="1513403" cy="189071"/>
          </a:xfrm>
          <a:prstGeom prst="rect">
            <a:avLst/>
          </a:prstGeom>
          <a:noFill/>
          <a:ln/>
        </p:spPr>
        <p:txBody>
          <a:bodyPr wrap="none" lIns="0" tIns="0" rIns="0" bIns="0" rtlCol="0" anchor="t"/>
          <a:lstStyle/>
          <a:p>
            <a:pPr marL="0" indent="0" algn="l">
              <a:lnSpc>
                <a:spcPts val="1450"/>
              </a:lnSpc>
              <a:buNone/>
            </a:pPr>
            <a:r>
              <a:rPr lang="en-US" sz="1600" dirty="0">
                <a:solidFill>
                  <a:srgbClr val="272525"/>
                </a:solidFill>
                <a:latin typeface="Times New Roman" panose="02020603050405020304" pitchFamily="18" charset="0"/>
                <a:ea typeface="Source Serif 4 Semi Bold" pitchFamily="34" charset="-122"/>
                <a:cs typeface="Times New Roman" panose="02020603050405020304" pitchFamily="18" charset="0"/>
              </a:rPr>
              <a:t>Leading Cities</a:t>
            </a:r>
            <a:endParaRPr lang="en-US" sz="1600" dirty="0">
              <a:latin typeface="Times New Roman" panose="02020603050405020304" pitchFamily="18" charset="0"/>
              <a:cs typeface="Times New Roman" panose="02020603050405020304" pitchFamily="18" charset="0"/>
            </a:endParaRPr>
          </a:p>
        </p:txBody>
      </p:sp>
      <p:sp>
        <p:nvSpPr>
          <p:cNvPr id="14" name="Text 8"/>
          <p:cNvSpPr/>
          <p:nvPr/>
        </p:nvSpPr>
        <p:spPr>
          <a:xfrm>
            <a:off x="1189792" y="6206560"/>
            <a:ext cx="6264304" cy="495286"/>
          </a:xfrm>
          <a:prstGeom prst="rect">
            <a:avLst/>
          </a:prstGeom>
          <a:noFill/>
          <a:ln/>
        </p:spPr>
        <p:txBody>
          <a:bodyPr wrap="none" lIns="0" tIns="0" rIns="0" bIns="0" rtlCol="0" anchor="t"/>
          <a:lstStyle/>
          <a:p>
            <a:pPr marL="0" indent="0" algn="l">
              <a:lnSpc>
                <a:spcPts val="1600"/>
              </a:lnSpc>
              <a:buNone/>
            </a:pPr>
            <a:r>
              <a:rPr lang="en-US" sz="1600" dirty="0">
                <a:solidFill>
                  <a:srgbClr val="272525"/>
                </a:solidFill>
                <a:latin typeface="Times New Roman" panose="02020603050405020304" pitchFamily="18" charset="0"/>
                <a:ea typeface="Source Sans 3" pitchFamily="34" charset="-122"/>
                <a:cs typeface="Times New Roman" panose="02020603050405020304" pitchFamily="18" charset="0"/>
              </a:rPr>
              <a:t>Identifying urban centers wielding significant electoral influence.</a:t>
            </a:r>
            <a:endParaRPr lang="en-US" sz="1600" dirty="0">
              <a:latin typeface="Times New Roman" panose="02020603050405020304" pitchFamily="18" charset="0"/>
              <a:cs typeface="Times New Roman" panose="02020603050405020304" pitchFamily="18" charset="0"/>
            </a:endParaRPr>
          </a:p>
        </p:txBody>
      </p:sp>
      <p:pic>
        <p:nvPicPr>
          <p:cNvPr id="15"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9961" y="5118039"/>
            <a:ext cx="385882" cy="385882"/>
          </a:xfrm>
          <a:prstGeom prst="rect">
            <a:avLst/>
          </a:prstGeom>
        </p:spPr>
      </p:pic>
      <p:sp>
        <p:nvSpPr>
          <p:cNvPr id="16" name="Text 9"/>
          <p:cNvSpPr/>
          <p:nvPr/>
        </p:nvSpPr>
        <p:spPr>
          <a:xfrm>
            <a:off x="1182158" y="5089647"/>
            <a:ext cx="1513403" cy="189071"/>
          </a:xfrm>
          <a:prstGeom prst="rect">
            <a:avLst/>
          </a:prstGeom>
          <a:noFill/>
          <a:ln/>
        </p:spPr>
        <p:txBody>
          <a:bodyPr wrap="none" lIns="0" tIns="0" rIns="0" bIns="0" rtlCol="0" anchor="t"/>
          <a:lstStyle/>
          <a:p>
            <a:pPr marL="0" indent="0" algn="l">
              <a:lnSpc>
                <a:spcPts val="1450"/>
              </a:lnSpc>
              <a:buNone/>
            </a:pPr>
            <a:r>
              <a:rPr lang="en-US" sz="1600" dirty="0">
                <a:solidFill>
                  <a:srgbClr val="272525"/>
                </a:solidFill>
                <a:latin typeface="Times New Roman" panose="02020603050405020304" pitchFamily="18" charset="0"/>
                <a:ea typeface="Source Serif 4 Semi Bold" pitchFamily="34" charset="-122"/>
                <a:cs typeface="Times New Roman" panose="02020603050405020304" pitchFamily="18" charset="0"/>
              </a:rPr>
              <a:t>Reservation Trends</a:t>
            </a:r>
            <a:endParaRPr lang="en-US" sz="1600" dirty="0">
              <a:latin typeface="Times New Roman" panose="02020603050405020304" pitchFamily="18" charset="0"/>
              <a:cs typeface="Times New Roman" panose="02020603050405020304" pitchFamily="18" charset="0"/>
            </a:endParaRPr>
          </a:p>
        </p:txBody>
      </p:sp>
      <p:sp>
        <p:nvSpPr>
          <p:cNvPr id="17" name="Text 10"/>
          <p:cNvSpPr/>
          <p:nvPr/>
        </p:nvSpPr>
        <p:spPr>
          <a:xfrm>
            <a:off x="1266971" y="5325167"/>
            <a:ext cx="5451685" cy="411718"/>
          </a:xfrm>
          <a:prstGeom prst="rect">
            <a:avLst/>
          </a:prstGeom>
          <a:noFill/>
          <a:ln/>
        </p:spPr>
        <p:txBody>
          <a:bodyPr wrap="square" lIns="0" tIns="0" rIns="0" bIns="0" rtlCol="0" anchor="t"/>
          <a:lstStyle/>
          <a:p>
            <a:pPr marL="0" indent="0" algn="l">
              <a:lnSpc>
                <a:spcPts val="1600"/>
              </a:lnSpc>
              <a:buNone/>
            </a:pPr>
            <a:r>
              <a:rPr lang="en-US" sz="1600" dirty="0">
                <a:solidFill>
                  <a:srgbClr val="272525"/>
                </a:solidFill>
                <a:latin typeface="Times New Roman" panose="02020603050405020304" pitchFamily="18" charset="0"/>
                <a:ea typeface="Source Sans 3" pitchFamily="34" charset="-122"/>
                <a:cs typeface="Times New Roman" panose="02020603050405020304" pitchFamily="18" charset="0"/>
              </a:rPr>
              <a:t>Analyzing representation across scheduled castes, scheduled tribes, and general categories in parliamentary constituencies.</a:t>
            </a:r>
            <a:endParaRPr lang="en-US" sz="1600" dirty="0">
              <a:latin typeface="Times New Roman" panose="02020603050405020304" pitchFamily="18" charset="0"/>
              <a:cs typeface="Times New Roman" panose="02020603050405020304" pitchFamily="18" charset="0"/>
            </a:endParaRPr>
          </a:p>
        </p:txBody>
      </p:sp>
      <p:pic>
        <p:nvPicPr>
          <p:cNvPr id="18" name="Image 5"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9961" y="7049509"/>
            <a:ext cx="385882" cy="385882"/>
          </a:xfrm>
          <a:prstGeom prst="rect">
            <a:avLst/>
          </a:prstGeom>
        </p:spPr>
      </p:pic>
      <p:sp>
        <p:nvSpPr>
          <p:cNvPr id="19" name="Text 11"/>
          <p:cNvSpPr/>
          <p:nvPr/>
        </p:nvSpPr>
        <p:spPr>
          <a:xfrm>
            <a:off x="1182158" y="7049509"/>
            <a:ext cx="1525191" cy="189071"/>
          </a:xfrm>
          <a:prstGeom prst="rect">
            <a:avLst/>
          </a:prstGeom>
          <a:noFill/>
          <a:ln/>
        </p:spPr>
        <p:txBody>
          <a:bodyPr wrap="none" lIns="0" tIns="0" rIns="0" bIns="0" rtlCol="0" anchor="t"/>
          <a:lstStyle/>
          <a:p>
            <a:pPr marL="0" indent="0" algn="l">
              <a:lnSpc>
                <a:spcPts val="1450"/>
              </a:lnSpc>
              <a:buNone/>
            </a:pPr>
            <a:r>
              <a:rPr lang="en-US" sz="1600" dirty="0">
                <a:solidFill>
                  <a:srgbClr val="272525"/>
                </a:solidFill>
                <a:latin typeface="Times New Roman" panose="02020603050405020304" pitchFamily="18" charset="0"/>
                <a:ea typeface="Source Serif 4 Semi Bold" pitchFamily="34" charset="-122"/>
                <a:cs typeface="Times New Roman" panose="02020603050405020304" pitchFamily="18" charset="0"/>
              </a:rPr>
              <a:t>Female Participation</a:t>
            </a:r>
            <a:endParaRPr lang="en-US" sz="1600" dirty="0">
              <a:latin typeface="Times New Roman" panose="02020603050405020304" pitchFamily="18" charset="0"/>
              <a:cs typeface="Times New Roman" panose="02020603050405020304" pitchFamily="18" charset="0"/>
            </a:endParaRPr>
          </a:p>
        </p:txBody>
      </p:sp>
      <p:sp>
        <p:nvSpPr>
          <p:cNvPr id="20" name="Text 12"/>
          <p:cNvSpPr/>
          <p:nvPr/>
        </p:nvSpPr>
        <p:spPr>
          <a:xfrm>
            <a:off x="1189792" y="7332461"/>
            <a:ext cx="6125408" cy="205859"/>
          </a:xfrm>
          <a:prstGeom prst="rect">
            <a:avLst/>
          </a:prstGeom>
          <a:noFill/>
          <a:ln/>
        </p:spPr>
        <p:txBody>
          <a:bodyPr wrap="none" lIns="0" tIns="0" rIns="0" bIns="0" rtlCol="0" anchor="t"/>
          <a:lstStyle/>
          <a:p>
            <a:pPr marL="0" indent="0" algn="l">
              <a:lnSpc>
                <a:spcPts val="1600"/>
              </a:lnSpc>
              <a:buNone/>
            </a:pPr>
            <a:r>
              <a:rPr lang="en-US" sz="1600" dirty="0">
                <a:solidFill>
                  <a:srgbClr val="272525"/>
                </a:solidFill>
                <a:latin typeface="Times New Roman" panose="02020603050405020304" pitchFamily="18" charset="0"/>
                <a:ea typeface="Source Sans 3" pitchFamily="34" charset="-122"/>
                <a:cs typeface="Times New Roman" panose="02020603050405020304" pitchFamily="18" charset="0"/>
              </a:rPr>
              <a:t>Measuring women's growing presence and success rates in India's national electoral arena.</a:t>
            </a:r>
            <a:endParaRPr lang="en-US" sz="1600"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CA118F90-942B-DE38-3E3A-9144B8327943}"/>
              </a:ext>
            </a:extLst>
          </p:cNvPr>
          <p:cNvPicPr>
            <a:picLocks noChangeAspect="1"/>
          </p:cNvPicPr>
          <p:nvPr/>
        </p:nvPicPr>
        <p:blipFill>
          <a:blip r:embed="rId14"/>
          <a:stretch>
            <a:fillRect/>
          </a:stretch>
        </p:blipFill>
        <p:spPr>
          <a:xfrm>
            <a:off x="12592289" y="7778204"/>
            <a:ext cx="2038111" cy="4398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837724" y="836771"/>
            <a:ext cx="1271349" cy="359926"/>
          </a:xfrm>
          <a:prstGeom prst="roundRect">
            <a:avLst>
              <a:gd name="adj" fmla="val 17877"/>
            </a:avLst>
          </a:prstGeom>
          <a:solidFill>
            <a:srgbClr val="F4D4F7"/>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619" y="940118"/>
            <a:ext cx="153114" cy="153114"/>
          </a:xfrm>
          <a:prstGeom prst="rect">
            <a:avLst/>
          </a:prstGeom>
        </p:spPr>
      </p:pic>
      <p:sp>
        <p:nvSpPr>
          <p:cNvPr id="4" name="Text 1"/>
          <p:cNvSpPr/>
          <p:nvPr/>
        </p:nvSpPr>
        <p:spPr>
          <a:xfrm>
            <a:off x="1182291" y="894159"/>
            <a:ext cx="811887" cy="245150"/>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Times New Roman" panose="02020603050405020304" pitchFamily="18" charset="0"/>
                <a:ea typeface="Source Sans 3" pitchFamily="34" charset="-122"/>
                <a:cs typeface="Times New Roman" panose="02020603050405020304" pitchFamily="18" charset="0"/>
              </a:rPr>
              <a:t>STATE LEVEL</a:t>
            </a:r>
            <a:endParaRPr lang="en-US" sz="1200" dirty="0">
              <a:latin typeface="Times New Roman" panose="02020603050405020304" pitchFamily="18" charset="0"/>
              <a:cs typeface="Times New Roman" panose="02020603050405020304" pitchFamily="18" charset="0"/>
            </a:endParaRPr>
          </a:p>
        </p:txBody>
      </p:sp>
      <p:sp>
        <p:nvSpPr>
          <p:cNvPr id="5" name="Text 2"/>
          <p:cNvSpPr/>
          <p:nvPr/>
        </p:nvSpPr>
        <p:spPr>
          <a:xfrm>
            <a:off x="837724" y="1273254"/>
            <a:ext cx="7043618" cy="563285"/>
          </a:xfrm>
          <a:prstGeom prst="rect">
            <a:avLst/>
          </a:prstGeom>
          <a:noFill/>
          <a:ln/>
        </p:spPr>
        <p:txBody>
          <a:bodyPr wrap="none" lIns="0" tIns="0" rIns="0" bIns="0" rtlCol="0" anchor="t"/>
          <a:lstStyle/>
          <a:p>
            <a:pPr marL="0" indent="0" algn="l">
              <a:lnSpc>
                <a:spcPts val="4400"/>
              </a:lnSpc>
              <a:buNone/>
            </a:pPr>
            <a:r>
              <a:rPr lang="en-US" sz="3500" dirty="0">
                <a:solidFill>
                  <a:srgbClr val="D73AD7"/>
                </a:solidFill>
                <a:latin typeface="Times New Roman" panose="02020603050405020304" pitchFamily="18" charset="0"/>
                <a:ea typeface="Source Serif 4 Semi Bold" pitchFamily="34" charset="-122"/>
                <a:cs typeface="Times New Roman" panose="02020603050405020304" pitchFamily="18" charset="0"/>
              </a:rPr>
              <a:t>Assembly Constituency Analysis</a:t>
            </a:r>
            <a:endParaRPr lang="en-US" sz="35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5"/>
          <a:stretch>
            <a:fillRect/>
          </a:stretch>
        </p:blipFill>
        <p:spPr>
          <a:xfrm>
            <a:off x="985415" y="1913096"/>
            <a:ext cx="4137569" cy="2338958"/>
          </a:xfrm>
          <a:prstGeom prst="rect">
            <a:avLst/>
          </a:prstGeom>
        </p:spPr>
      </p:pic>
      <p:sp>
        <p:nvSpPr>
          <p:cNvPr id="7" name="Text 3"/>
          <p:cNvSpPr/>
          <p:nvPr/>
        </p:nvSpPr>
        <p:spPr>
          <a:xfrm>
            <a:off x="6214110" y="2296001"/>
            <a:ext cx="7586067" cy="91868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Source Sans 3" pitchFamily="34" charset="-122"/>
                <a:cs typeface="Times New Roman" panose="02020603050405020304" pitchFamily="18" charset="0"/>
              </a:rPr>
              <a:t>State-level elections reveal distinct regional political dynamics that differ significantly from national patterns. Our Assembly analysis uncovers top-performing candidates, major vote-securing states, and gender-based participation trends.</a:t>
            </a:r>
            <a:endParaRPr lang="en-US" sz="1500" dirty="0">
              <a:latin typeface="Times New Roman" panose="02020603050405020304" pitchFamily="18" charset="0"/>
              <a:cs typeface="Times New Roman" panose="02020603050405020304" pitchFamily="18" charset="0"/>
            </a:endParaRPr>
          </a:p>
        </p:txBody>
      </p:sp>
      <p:sp>
        <p:nvSpPr>
          <p:cNvPr id="8" name="Text 4"/>
          <p:cNvSpPr/>
          <p:nvPr/>
        </p:nvSpPr>
        <p:spPr>
          <a:xfrm>
            <a:off x="6214110" y="3386971"/>
            <a:ext cx="7586067" cy="612458"/>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Source Sans 3" pitchFamily="34" charset="-122"/>
                <a:cs typeface="Times New Roman" panose="02020603050405020304" pitchFamily="18" charset="0"/>
              </a:rPr>
              <a:t>Special focus on Tamil Nadu highlights candidates who have demonstrated consistent electoral success across multiple years, offering insights into sustained regional political strategies.</a:t>
            </a:r>
            <a:endParaRPr lang="en-US" sz="1500" dirty="0">
              <a:latin typeface="Times New Roman" panose="02020603050405020304" pitchFamily="18" charset="0"/>
              <a:cs typeface="Times New Roman" panose="02020603050405020304" pitchFamily="18" charset="0"/>
            </a:endParaRPr>
          </a:p>
        </p:txBody>
      </p:sp>
      <p:sp>
        <p:nvSpPr>
          <p:cNvPr id="9" name="Shape 5"/>
          <p:cNvSpPr/>
          <p:nvPr/>
        </p:nvSpPr>
        <p:spPr>
          <a:xfrm>
            <a:off x="837724" y="4387096"/>
            <a:ext cx="6381750" cy="1407081"/>
          </a:xfrm>
          <a:prstGeom prst="roundRect">
            <a:avLst>
              <a:gd name="adj" fmla="val 5716"/>
            </a:avLst>
          </a:prstGeom>
          <a:solidFill>
            <a:srgbClr val="F4D4F7"/>
          </a:solidFill>
          <a:ln w="7620">
            <a:solidFill>
              <a:srgbClr val="DABA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0" name="Text 6"/>
          <p:cNvSpPr/>
          <p:nvPr/>
        </p:nvSpPr>
        <p:spPr>
          <a:xfrm>
            <a:off x="1036796" y="4586168"/>
            <a:ext cx="2252901" cy="281583"/>
          </a:xfrm>
          <a:prstGeom prst="rect">
            <a:avLst/>
          </a:prstGeom>
          <a:noFill/>
          <a:ln/>
        </p:spPr>
        <p:txBody>
          <a:bodyPr wrap="none" lIns="0" tIns="0" rIns="0" bIns="0" rtlCol="0" anchor="t"/>
          <a:lstStyle/>
          <a:p>
            <a:pPr marL="0" indent="0" algn="l">
              <a:lnSpc>
                <a:spcPts val="2200"/>
              </a:lnSpc>
              <a:buNone/>
            </a:pPr>
            <a:r>
              <a:rPr lang="en-US" sz="1750" dirty="0">
                <a:solidFill>
                  <a:srgbClr val="272525"/>
                </a:solidFill>
                <a:latin typeface="Times New Roman" panose="02020603050405020304" pitchFamily="18" charset="0"/>
                <a:ea typeface="Source Serif 4 Semi Bold" pitchFamily="34" charset="-122"/>
                <a:cs typeface="Times New Roman" panose="02020603050405020304" pitchFamily="18" charset="0"/>
              </a:rPr>
              <a:t>Top Candidates</a:t>
            </a:r>
            <a:endParaRPr lang="en-US" sz="1750" dirty="0">
              <a:latin typeface="Times New Roman" panose="02020603050405020304" pitchFamily="18" charset="0"/>
              <a:cs typeface="Times New Roman" panose="02020603050405020304" pitchFamily="18" charset="0"/>
            </a:endParaRPr>
          </a:p>
        </p:txBody>
      </p:sp>
      <p:sp>
        <p:nvSpPr>
          <p:cNvPr id="11" name="Text 7"/>
          <p:cNvSpPr/>
          <p:nvPr/>
        </p:nvSpPr>
        <p:spPr>
          <a:xfrm>
            <a:off x="1036796" y="4982647"/>
            <a:ext cx="5983605" cy="612458"/>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Source Sans 3" pitchFamily="34" charset="-122"/>
                <a:cs typeface="Times New Roman" panose="02020603050405020304" pitchFamily="18" charset="0"/>
              </a:rPr>
              <a:t>Identifying individual politicians who repeatedly secure strong mandates in state assembly contests through effective grassroots engagement.</a:t>
            </a:r>
            <a:endParaRPr lang="en-US" sz="1500" dirty="0">
              <a:latin typeface="Times New Roman" panose="02020603050405020304" pitchFamily="18" charset="0"/>
              <a:cs typeface="Times New Roman" panose="02020603050405020304" pitchFamily="18" charset="0"/>
            </a:endParaRPr>
          </a:p>
        </p:txBody>
      </p:sp>
      <p:sp>
        <p:nvSpPr>
          <p:cNvPr id="12" name="Shape 8"/>
          <p:cNvSpPr/>
          <p:nvPr/>
        </p:nvSpPr>
        <p:spPr>
          <a:xfrm>
            <a:off x="7410926" y="4387096"/>
            <a:ext cx="6381750" cy="1407081"/>
          </a:xfrm>
          <a:prstGeom prst="roundRect">
            <a:avLst>
              <a:gd name="adj" fmla="val 5716"/>
            </a:avLst>
          </a:prstGeom>
          <a:solidFill>
            <a:srgbClr val="F4D4F7"/>
          </a:solidFill>
          <a:ln w="7620">
            <a:solidFill>
              <a:srgbClr val="DABA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3" name="Text 9"/>
          <p:cNvSpPr/>
          <p:nvPr/>
        </p:nvSpPr>
        <p:spPr>
          <a:xfrm>
            <a:off x="7609999" y="4586168"/>
            <a:ext cx="2252901" cy="281583"/>
          </a:xfrm>
          <a:prstGeom prst="rect">
            <a:avLst/>
          </a:prstGeom>
          <a:noFill/>
          <a:ln/>
        </p:spPr>
        <p:txBody>
          <a:bodyPr wrap="none" lIns="0" tIns="0" rIns="0" bIns="0" rtlCol="0" anchor="t"/>
          <a:lstStyle/>
          <a:p>
            <a:pPr marL="0" indent="0" algn="l">
              <a:lnSpc>
                <a:spcPts val="2200"/>
              </a:lnSpc>
              <a:buNone/>
            </a:pPr>
            <a:r>
              <a:rPr lang="en-US" sz="1750" dirty="0">
                <a:solidFill>
                  <a:srgbClr val="272525"/>
                </a:solidFill>
                <a:latin typeface="Times New Roman" panose="02020603050405020304" pitchFamily="18" charset="0"/>
                <a:ea typeface="Source Serif 4 Semi Bold" pitchFamily="34" charset="-122"/>
                <a:cs typeface="Times New Roman" panose="02020603050405020304" pitchFamily="18" charset="0"/>
              </a:rPr>
              <a:t>Leading States</a:t>
            </a:r>
            <a:endParaRPr lang="en-US" sz="1750" dirty="0">
              <a:latin typeface="Times New Roman" panose="02020603050405020304" pitchFamily="18" charset="0"/>
              <a:cs typeface="Times New Roman" panose="02020603050405020304" pitchFamily="18" charset="0"/>
            </a:endParaRPr>
          </a:p>
        </p:txBody>
      </p:sp>
      <p:sp>
        <p:nvSpPr>
          <p:cNvPr id="14" name="Text 10"/>
          <p:cNvSpPr/>
          <p:nvPr/>
        </p:nvSpPr>
        <p:spPr>
          <a:xfrm>
            <a:off x="7609999" y="4982647"/>
            <a:ext cx="5983605" cy="612458"/>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Source Sans 3" pitchFamily="34" charset="-122"/>
                <a:cs typeface="Times New Roman" panose="02020603050405020304" pitchFamily="18" charset="0"/>
              </a:rPr>
              <a:t>States commanding the largest voter bases and exhibiting unique political preferences that shape regional governance.</a:t>
            </a:r>
            <a:endParaRPr lang="en-US" sz="1500" dirty="0">
              <a:latin typeface="Times New Roman" panose="02020603050405020304" pitchFamily="18" charset="0"/>
              <a:cs typeface="Times New Roman" panose="02020603050405020304" pitchFamily="18" charset="0"/>
            </a:endParaRPr>
          </a:p>
        </p:txBody>
      </p:sp>
      <p:sp>
        <p:nvSpPr>
          <p:cNvPr id="15" name="Shape 11"/>
          <p:cNvSpPr/>
          <p:nvPr/>
        </p:nvSpPr>
        <p:spPr>
          <a:xfrm>
            <a:off x="837724" y="5985629"/>
            <a:ext cx="6381750" cy="1407081"/>
          </a:xfrm>
          <a:prstGeom prst="roundRect">
            <a:avLst>
              <a:gd name="adj" fmla="val 5716"/>
            </a:avLst>
          </a:prstGeom>
          <a:solidFill>
            <a:srgbClr val="F4D4F7"/>
          </a:solidFill>
          <a:ln w="7620">
            <a:solidFill>
              <a:srgbClr val="DABA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6" name="Text 12"/>
          <p:cNvSpPr/>
          <p:nvPr/>
        </p:nvSpPr>
        <p:spPr>
          <a:xfrm>
            <a:off x="1036796" y="6184702"/>
            <a:ext cx="2252901" cy="281583"/>
          </a:xfrm>
          <a:prstGeom prst="rect">
            <a:avLst/>
          </a:prstGeom>
          <a:noFill/>
          <a:ln/>
        </p:spPr>
        <p:txBody>
          <a:bodyPr wrap="none" lIns="0" tIns="0" rIns="0" bIns="0" rtlCol="0" anchor="t"/>
          <a:lstStyle/>
          <a:p>
            <a:pPr marL="0" indent="0" algn="l">
              <a:lnSpc>
                <a:spcPts val="2200"/>
              </a:lnSpc>
              <a:buNone/>
            </a:pPr>
            <a:r>
              <a:rPr lang="en-US" sz="1750" dirty="0">
                <a:solidFill>
                  <a:srgbClr val="272525"/>
                </a:solidFill>
                <a:latin typeface="Times New Roman" panose="02020603050405020304" pitchFamily="18" charset="0"/>
                <a:ea typeface="Source Serif 4 Semi Bold" pitchFamily="34" charset="-122"/>
                <a:cs typeface="Times New Roman" panose="02020603050405020304" pitchFamily="18" charset="0"/>
              </a:rPr>
              <a:t>Gender Distribution</a:t>
            </a:r>
            <a:endParaRPr lang="en-US" sz="1750" dirty="0">
              <a:latin typeface="Times New Roman" panose="02020603050405020304" pitchFamily="18" charset="0"/>
              <a:cs typeface="Times New Roman" panose="02020603050405020304" pitchFamily="18" charset="0"/>
            </a:endParaRPr>
          </a:p>
        </p:txBody>
      </p:sp>
      <p:sp>
        <p:nvSpPr>
          <p:cNvPr id="17" name="Text 13"/>
          <p:cNvSpPr/>
          <p:nvPr/>
        </p:nvSpPr>
        <p:spPr>
          <a:xfrm>
            <a:off x="1036796" y="6581180"/>
            <a:ext cx="5983605" cy="612458"/>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Source Sans 3" pitchFamily="34" charset="-122"/>
                <a:cs typeface="Times New Roman" panose="02020603050405020304" pitchFamily="18" charset="0"/>
              </a:rPr>
              <a:t>Tracking male and female candidate participation rates and success patterns across different state assemblies.</a:t>
            </a:r>
            <a:endParaRPr lang="en-US" sz="1500" dirty="0">
              <a:latin typeface="Times New Roman" panose="02020603050405020304" pitchFamily="18" charset="0"/>
              <a:cs typeface="Times New Roman" panose="02020603050405020304" pitchFamily="18" charset="0"/>
            </a:endParaRPr>
          </a:p>
        </p:txBody>
      </p:sp>
      <p:sp>
        <p:nvSpPr>
          <p:cNvPr id="18" name="Shape 14"/>
          <p:cNvSpPr/>
          <p:nvPr/>
        </p:nvSpPr>
        <p:spPr>
          <a:xfrm>
            <a:off x="7410926" y="5985629"/>
            <a:ext cx="6381750" cy="1407081"/>
          </a:xfrm>
          <a:prstGeom prst="roundRect">
            <a:avLst>
              <a:gd name="adj" fmla="val 5716"/>
            </a:avLst>
          </a:prstGeom>
          <a:solidFill>
            <a:srgbClr val="F4D4F7"/>
          </a:solidFill>
          <a:ln w="7620">
            <a:solidFill>
              <a:srgbClr val="DABA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9" name="Text 15"/>
          <p:cNvSpPr/>
          <p:nvPr/>
        </p:nvSpPr>
        <p:spPr>
          <a:xfrm>
            <a:off x="7609999" y="6184702"/>
            <a:ext cx="2252901" cy="281583"/>
          </a:xfrm>
          <a:prstGeom prst="rect">
            <a:avLst/>
          </a:prstGeom>
          <a:noFill/>
          <a:ln/>
        </p:spPr>
        <p:txBody>
          <a:bodyPr wrap="none" lIns="0" tIns="0" rIns="0" bIns="0" rtlCol="0" anchor="t"/>
          <a:lstStyle/>
          <a:p>
            <a:pPr marL="0" indent="0" algn="l">
              <a:lnSpc>
                <a:spcPts val="2200"/>
              </a:lnSpc>
              <a:buNone/>
            </a:pPr>
            <a:r>
              <a:rPr lang="en-US" sz="1750" dirty="0">
                <a:solidFill>
                  <a:srgbClr val="272525"/>
                </a:solidFill>
                <a:latin typeface="Times New Roman" panose="02020603050405020304" pitchFamily="18" charset="0"/>
                <a:ea typeface="Source Serif 4 Semi Bold" pitchFamily="34" charset="-122"/>
                <a:cs typeface="Times New Roman" panose="02020603050405020304" pitchFamily="18" charset="0"/>
              </a:rPr>
              <a:t>Tamil Nadu Focus</a:t>
            </a:r>
            <a:endParaRPr lang="en-US" sz="1750" dirty="0">
              <a:latin typeface="Times New Roman" panose="02020603050405020304" pitchFamily="18" charset="0"/>
              <a:cs typeface="Times New Roman" panose="02020603050405020304" pitchFamily="18" charset="0"/>
            </a:endParaRPr>
          </a:p>
        </p:txBody>
      </p:sp>
      <p:sp>
        <p:nvSpPr>
          <p:cNvPr id="20" name="Text 16"/>
          <p:cNvSpPr/>
          <p:nvPr/>
        </p:nvSpPr>
        <p:spPr>
          <a:xfrm>
            <a:off x="7609999" y="6581180"/>
            <a:ext cx="5983605" cy="612458"/>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Source Sans 3" pitchFamily="34" charset="-122"/>
                <a:cs typeface="Times New Roman" panose="02020603050405020304" pitchFamily="18" charset="0"/>
              </a:rPr>
              <a:t>Deep-dive analysis of candidates maintaining electoral dominance in this politically significant southern state over multiple election cycles.</a:t>
            </a:r>
            <a:endParaRPr lang="en-US" sz="1500"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C987649C-CDA6-76E6-8B59-F34EBB972BCD}"/>
              </a:ext>
            </a:extLst>
          </p:cNvPr>
          <p:cNvPicPr>
            <a:picLocks noChangeAspect="1"/>
          </p:cNvPicPr>
          <p:nvPr/>
        </p:nvPicPr>
        <p:blipFill>
          <a:blip r:embed="rId6"/>
          <a:stretch>
            <a:fillRect/>
          </a:stretch>
        </p:blipFill>
        <p:spPr>
          <a:xfrm>
            <a:off x="12592289" y="7778204"/>
            <a:ext cx="2038111" cy="4398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TotalTime>
  <Words>1053</Words>
  <Application>Microsoft Office PowerPoint</Application>
  <PresentationFormat>Custom</PresentationFormat>
  <Paragraphs>109</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Times New Roman</vt:lpstr>
      <vt:lpstr>Source Sans 3</vt:lpstr>
      <vt:lpstr>Arial</vt:lpstr>
      <vt:lpstr>Aptos</vt:lpstr>
      <vt:lpstr>Source Serif 4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Abhinav bhutra</cp:lastModifiedBy>
  <cp:revision>3</cp:revision>
  <dcterms:created xsi:type="dcterms:W3CDTF">2026-01-02T14:10:04Z</dcterms:created>
  <dcterms:modified xsi:type="dcterms:W3CDTF">2026-01-03T13:56:50Z</dcterms:modified>
</cp:coreProperties>
</file>